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7" r:id="rId2"/>
    <p:sldId id="322" r:id="rId3"/>
    <p:sldId id="261" r:id="rId4"/>
    <p:sldId id="327" r:id="rId5"/>
    <p:sldId id="332" r:id="rId6"/>
    <p:sldId id="324" r:id="rId7"/>
    <p:sldId id="329" r:id="rId8"/>
    <p:sldId id="323" r:id="rId9"/>
    <p:sldId id="326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  <a:srgbClr val="FF6600"/>
    <a:srgbClr val="DDDDDD"/>
    <a:srgbClr val="777777"/>
    <a:srgbClr val="9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FB5D0378-36C6-4F59-A0D0-D535AD61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33BA19D3-823C-41B4-8E09-2FD8A4FCE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F47EE-F369-4AEF-9A40-6C27169CE529}" type="slidenum">
              <a:rPr lang="en-US">
                <a:latin typeface="Times"/>
              </a:rPr>
              <a:pPr/>
              <a:t>2</a:t>
            </a:fld>
            <a:endParaRPr lang="en-US">
              <a:latin typeface="Time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FCACF-8A60-4D9E-8440-D636B7480795}" type="slidenum">
              <a:rPr lang="en-US">
                <a:latin typeface="Times"/>
              </a:rPr>
              <a:pPr/>
              <a:t>6</a:t>
            </a:fld>
            <a:endParaRPr lang="en-US">
              <a:latin typeface="Times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3827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7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BFC925-BBCE-4102-8160-23407D6C1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569C0-F57F-4672-84D6-81B90B175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7C37-BA5C-42A5-8D0A-7425BCA1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5FDC2-0811-4255-B0EA-6BE1FF90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4E6E-38E1-43D8-AF57-3061E24B9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DC19-EC27-405B-9DDE-8075135F8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58F87-84EC-4D7E-A1C5-A30A47F43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5B896-7F27-4D84-8075-6D0EB3D8B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3B76-9AF2-4C81-87DC-FAA68875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12282-973E-4E27-85AA-32A7DF32D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5AD3-2348-4166-ACDF-E7F29BB29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E23C6-6910-4CB8-BC00-3AEB07F2B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3722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2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3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724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05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725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5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5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E46C9D69-00AD-4341-87F7-46D216049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72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howard.k12.md.us/math/default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DDDD"/>
            </a:gs>
            <a:gs pos="98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762000"/>
            <a:ext cx="5867400" cy="3200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itchFamily="18" charset="0"/>
              </a:rPr>
              <a:t>Mathematics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en-US" sz="5400" b="1" i="1" dirty="0" smtClean="0">
                <a:latin typeface="Georgia" pitchFamily="18" charset="0"/>
              </a:rPr>
              <a:t/>
            </a:r>
            <a:br>
              <a:rPr lang="en-US" sz="5400" b="1" i="1" dirty="0" smtClean="0">
                <a:latin typeface="Georgia" pitchFamily="18" charset="0"/>
              </a:rPr>
            </a:br>
            <a:r>
              <a:rPr lang="en-US" sz="5400" b="1" i="1" dirty="0" smtClean="0">
                <a:latin typeface="Georgia" pitchFamily="18" charset="0"/>
              </a:rPr>
              <a:t>Welcome to</a:t>
            </a:r>
            <a:br>
              <a:rPr lang="en-US" sz="5400" b="1" i="1" dirty="0" smtClean="0">
                <a:latin typeface="Georgia" pitchFamily="18" charset="0"/>
              </a:rPr>
            </a:b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New Student 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Orientation</a:t>
            </a:r>
            <a:r>
              <a:rPr lang="en-US" sz="2800" dirty="0" smtClean="0"/>
              <a:t>               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rgbClr val="992337"/>
              </a:solidFill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066800" y="53340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992337"/>
                </a:solidFill>
                <a:latin typeface="Times"/>
              </a:rPr>
              <a:t> </a:t>
            </a:r>
            <a:r>
              <a:rPr lang="en-US" sz="2800" b="1" dirty="0">
                <a:solidFill>
                  <a:srgbClr val="992337"/>
                </a:solidFill>
                <a:latin typeface="Times"/>
              </a:rPr>
              <a:t>January </a:t>
            </a:r>
            <a:r>
              <a:rPr lang="en-US" sz="2800" b="1" dirty="0" smtClean="0">
                <a:solidFill>
                  <a:srgbClr val="992337"/>
                </a:solidFill>
                <a:latin typeface="Times"/>
              </a:rPr>
              <a:t>12</a:t>
            </a:r>
            <a:r>
              <a:rPr lang="en-US" sz="2800" b="1" dirty="0" smtClean="0">
                <a:solidFill>
                  <a:srgbClr val="992337"/>
                </a:solidFill>
                <a:latin typeface="Times"/>
              </a:rPr>
              <a:t>, </a:t>
            </a:r>
            <a:r>
              <a:rPr lang="en-US" sz="2800" b="1" dirty="0" smtClean="0">
                <a:solidFill>
                  <a:srgbClr val="992337"/>
                </a:solidFill>
                <a:latin typeface="Times"/>
              </a:rPr>
              <a:t>2017</a:t>
            </a:r>
            <a:endParaRPr lang="en-US" sz="2800" b="1" dirty="0">
              <a:solidFill>
                <a:srgbClr val="992337"/>
              </a:solidFill>
              <a:latin typeface="Times"/>
            </a:endParaRPr>
          </a:p>
          <a:p>
            <a:pPr algn="ctr"/>
            <a:r>
              <a:rPr lang="en-US" sz="2800" b="1" dirty="0" smtClean="0">
                <a:latin typeface="Times"/>
              </a:rPr>
              <a:t>Donald </a:t>
            </a:r>
            <a:r>
              <a:rPr lang="en-US" sz="2800" b="1" dirty="0" err="1" smtClean="0">
                <a:latin typeface="Times"/>
              </a:rPr>
              <a:t>Storr</a:t>
            </a:r>
            <a:r>
              <a:rPr lang="en-US" sz="2800" b="1" dirty="0" smtClean="0">
                <a:latin typeface="Times"/>
              </a:rPr>
              <a:t> II</a:t>
            </a:r>
            <a:endParaRPr lang="en-US" sz="2800" b="1" dirty="0">
              <a:latin typeface="Times"/>
            </a:endParaRPr>
          </a:p>
          <a:p>
            <a:pPr algn="ctr"/>
            <a:r>
              <a:rPr lang="en-US" sz="2800" i="1" dirty="0" smtClean="0">
                <a:latin typeface="Times"/>
              </a:rPr>
              <a:t>MRHS Math </a:t>
            </a:r>
            <a:r>
              <a:rPr lang="en-US" sz="2800" i="1" dirty="0">
                <a:latin typeface="Times"/>
              </a:rPr>
              <a:t>ITL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244090"/>
              </p:ext>
            </p:extLst>
          </p:nvPr>
        </p:nvGraphicFramePr>
        <p:xfrm>
          <a:off x="1143000" y="380999"/>
          <a:ext cx="2197100" cy="335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2191512" imgH="1426464" progId="">
                  <p:embed/>
                </p:oleObj>
              </mc:Choice>
              <mc:Fallback>
                <p:oleObj r:id="rId3" imgW="2191512" imgH="142646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197100" cy="3352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1355725" y="4684713"/>
            <a:ext cx="291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66800" y="4038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“Go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down deep 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enough into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anything </a:t>
            </a:r>
          </a:p>
          <a:p>
            <a:pPr algn="ctr"/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and you will find 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mathematics!”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 bwMode="auto">
          <a:xfrm>
            <a:off x="990600" y="304800"/>
            <a:ext cx="7086600" cy="1700463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  <a:ln w="666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  <a:noFill/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</a:rPr>
              <a:t>Questions?</a:t>
            </a:r>
            <a:endParaRPr lang="en-US" sz="7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081463"/>
            <a:ext cx="861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Contact Information: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Donald </a:t>
            </a:r>
            <a:r>
              <a:rPr lang="en-US" sz="4000" dirty="0" err="1" smtClean="0">
                <a:solidFill>
                  <a:srgbClr val="FFFF00"/>
                </a:solidFill>
                <a:latin typeface="Trebuchet MS" panose="020B0603020202020204" pitchFamily="34" charset="0"/>
              </a:rPr>
              <a:t>Storr</a:t>
            </a:r>
            <a:r>
              <a:rPr lang="en-US" sz="4000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 II</a:t>
            </a:r>
          </a:p>
          <a:p>
            <a:r>
              <a:rPr lang="en-US" sz="4000" dirty="0" err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Marriotts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Ridge High School 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Mathematics Teacher &amp; ITL</a:t>
            </a:r>
          </a:p>
          <a:p>
            <a:r>
              <a:rPr lang="en-US" sz="4000" dirty="0" smtClean="0">
                <a:solidFill>
                  <a:srgbClr val="FF6600"/>
                </a:solidFill>
                <a:latin typeface="Trebuchet MS" panose="020B0603020202020204" pitchFamily="34" charset="0"/>
              </a:rPr>
              <a:t>410-313-5568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Donald_Storr@hcpss.org</a:t>
            </a:r>
            <a:endParaRPr lang="en-US" sz="4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unny math cartoon pictur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"/>
          <a:stretch/>
        </p:blipFill>
        <p:spPr bwMode="auto">
          <a:xfrm>
            <a:off x="4267200" y="228600"/>
            <a:ext cx="46482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unny math cartoon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7449"/>
            <a:ext cx="3906644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304800"/>
            <a:ext cx="5410200" cy="3505200"/>
          </a:xfrm>
        </p:spPr>
        <p:txBody>
          <a:bodyPr/>
          <a:lstStyle/>
          <a:p>
            <a:pPr algn="ctr" eaLnBrk="1" hangingPunct="1"/>
            <a:r>
              <a:rPr lang="en-US" sz="40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Calculator 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 smtClean="0"/>
              <a:t>is</a:t>
            </a:r>
            <a:br>
              <a:rPr lang="en-US" sz="4000" b="1" i="1" dirty="0" smtClean="0"/>
            </a:b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 MANDATORY!!!</a:t>
            </a:r>
            <a:endParaRPr lang="en-US" sz="8000" b="1" dirty="0" smtClean="0">
              <a:solidFill>
                <a:srgbClr val="9923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74613">
            <a:off x="929888" y="339624"/>
            <a:ext cx="2727325" cy="621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152900" y="4331514"/>
            <a:ext cx="49911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i="1" dirty="0">
                <a:solidFill>
                  <a:srgbClr val="009900"/>
                </a:solidFill>
                <a:latin typeface="Berlin Sans FB" panose="020E0602020502020306" pitchFamily="34" charset="0"/>
              </a:rPr>
              <a:t>Preferred Model:</a:t>
            </a:r>
            <a:r>
              <a:rPr lang="en-US" sz="5400" dirty="0">
                <a:solidFill>
                  <a:srgbClr val="FF0000"/>
                </a:solidFill>
                <a:latin typeface="Berlin Sans FB" panose="020E0602020502020306" pitchFamily="34" charset="0"/>
              </a:rPr>
              <a:t/>
            </a:r>
            <a:br>
              <a:rPr lang="en-US" sz="5400" dirty="0">
                <a:solidFill>
                  <a:srgbClr val="FF0000"/>
                </a:solidFill>
                <a:latin typeface="Berlin Sans FB" panose="020E0602020502020306" pitchFamily="34" charset="0"/>
              </a:rPr>
            </a:br>
            <a:r>
              <a:rPr lang="en-US" sz="8000" dirty="0">
                <a:solidFill>
                  <a:srgbClr val="9923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TI – 84+</a:t>
            </a:r>
            <a:endParaRPr lang="en-US" sz="8000" dirty="0">
              <a:latin typeface="Rockwell Extra Bold" panose="02060903040505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59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2"/>
            </a:gs>
            <a:gs pos="56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47244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/>
            </a:endParaRPr>
          </a:p>
        </p:txBody>
      </p:sp>
      <p:sp>
        <p:nvSpPr>
          <p:cNvPr id="5123" name="Text Box 17"/>
          <p:cNvSpPr txBox="1">
            <a:spLocks noChangeArrowheads="1"/>
          </p:cNvSpPr>
          <p:nvPr/>
        </p:nvSpPr>
        <p:spPr bwMode="auto">
          <a:xfrm>
            <a:off x="6172200" y="1219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/>
            </a:endParaRPr>
          </a:p>
        </p:txBody>
      </p:sp>
      <p:pic>
        <p:nvPicPr>
          <p:cNvPr id="512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975224"/>
            <a:ext cx="1920875" cy="3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04800" y="506373"/>
            <a:ext cx="88392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Graduation </a:t>
            </a: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Requirements</a:t>
            </a:r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itchFamily="82" charset="0"/>
            </a:endParaRPr>
          </a:p>
          <a:p>
            <a:endParaRPr lang="en-US" b="1" dirty="0">
              <a:solidFill>
                <a:schemeClr val="accent1"/>
              </a:solidFill>
              <a:latin typeface="Times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Times"/>
              </a:rPr>
              <a:t>• 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Times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y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ears of High School Mathematics</a:t>
            </a:r>
          </a:p>
          <a:p>
            <a:pPr algn="ctr"/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(3 Credits &amp; Enrollment in a 4</a:t>
            </a:r>
            <a:r>
              <a:rPr lang="en-US" sz="4000" b="1" i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th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!!!)</a:t>
            </a:r>
            <a:endParaRPr 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</a:endParaRPr>
          </a:p>
          <a:p>
            <a:pPr algn="ctr"/>
            <a:endParaRPr lang="en-US" sz="1400" b="1" dirty="0" smtClean="0">
              <a:solidFill>
                <a:srgbClr val="992337"/>
              </a:solidFill>
              <a:latin typeface="Times"/>
            </a:endParaRPr>
          </a:p>
          <a:p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which </a:t>
            </a:r>
            <a:r>
              <a:rPr lang="en-US" sz="4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must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</a:rPr>
              <a:t>include:</a:t>
            </a:r>
            <a:endParaRPr lang="en-US" sz="4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/>
            </a:endParaRPr>
          </a:p>
          <a:p>
            <a:endParaRPr lang="en-US" sz="1000" b="1" dirty="0">
              <a:solidFill>
                <a:schemeClr val="tx2"/>
              </a:solidFill>
              <a:latin typeface="Times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Times"/>
              </a:rPr>
              <a:t>Common Core Algebra 1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Times"/>
              </a:rPr>
              <a:t>Common Core Geometry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Times"/>
              </a:rPr>
              <a:t>Common Core Algebra 2</a:t>
            </a:r>
            <a:endParaRPr lang="en-US" sz="3600" b="1" dirty="0">
              <a:solidFill>
                <a:schemeClr val="tx2"/>
              </a:solidFill>
              <a:latin typeface="Times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1" dur="2000"/>
                                        <p:tgtEl>
                                          <p:spTgt spid="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txBody>
          <a:bodyPr/>
          <a:lstStyle/>
          <a:p>
            <a:pPr algn="ctr" eaLnBrk="1" hangingPunct="1"/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MOST COLLEGES &amp; UNIVERSITIES</a:t>
            </a:r>
            <a:b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</a:b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REQUIRE 4 YEARS OF MATH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3505200"/>
            <a:ext cx="8839200" cy="3200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dirty="0" smtClean="0">
                <a:solidFill>
                  <a:srgbClr val="992337"/>
                </a:solidFill>
                <a:effectLst/>
                <a:latin typeface="Bernard MT Condensed" pitchFamily="18" charset="0"/>
              </a:rPr>
              <a:t>Plan to take 4 years of math if the intention is to go to a 2-year or 4-year college.</a:t>
            </a:r>
          </a:p>
          <a:p>
            <a:pPr algn="just" eaLnBrk="1" hangingPunct="1">
              <a:defRPr/>
            </a:pPr>
            <a:endParaRPr lang="en-US" sz="1000" dirty="0" smtClean="0">
              <a:solidFill>
                <a:srgbClr val="992337"/>
              </a:solidFill>
              <a:effectLst/>
              <a:latin typeface="Bernard MT Condensed" pitchFamily="18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effectLst/>
                <a:latin typeface="Bernard MT Condensed" pitchFamily="18" charset="0"/>
              </a:rPr>
              <a:t>Include Algebra 2 and it is highly recommended to take some course related to Pre-Calculus. </a:t>
            </a:r>
          </a:p>
          <a:p>
            <a:pPr algn="just" eaLnBrk="1" hangingPunct="1">
              <a:defRPr/>
            </a:pPr>
            <a:endParaRPr lang="en-US" sz="1000" dirty="0" smtClean="0">
              <a:effectLst/>
              <a:latin typeface="Bernard MT Condensed" pitchFamily="18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Bernard MT Condensed" pitchFamily="18" charset="0"/>
              </a:rPr>
              <a:t>Students who fall short are generally placed into non-credit bearing courses as freshmen.</a:t>
            </a:r>
          </a:p>
        </p:txBody>
      </p:sp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763000" cy="1981200"/>
          </a:xfrm>
          <a:prstGeom prst="rect">
            <a:avLst/>
          </a:prstGeom>
          <a:noFill/>
          <a:ln w="635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7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43000">
              <a:srgbClr val="DDDDDD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01166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Marriotts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 Ridge High School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Times New Roman" pitchFamily="18" charset="0"/>
                <a:cs typeface="Arial" pitchFamily="34" charset="0"/>
              </a:rPr>
              <a:t>Mathematics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cs typeface="Arial" pitchFamily="34" charset="0"/>
              </a:rPr>
              <a:t>    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400" dirty="0" smtClean="0"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400" dirty="0" smtClean="0"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400" dirty="0" smtClean="0"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400" dirty="0" smtClean="0"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400" dirty="0" smtClean="0">
              <a:latin typeface="Poor Richar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Students should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sign up for any class other than Geometry/Geometry GT during the summer school session.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Students may be doubled up in both Geometry/Geometry GT and Algebra 2 GT upon successful completion of Algebra 1 if they achieve high A’s/B’s in Algebra 1 in 8</a:t>
            </a:r>
            <a:r>
              <a:rPr kumimoji="0" lang="en-US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grade.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*Students should demonstrate consistent A’s &amp; B’s on Tests/Quizzes, Midterm &amp; Final in Geometry GT in conjunction with the same in Algebra 1. (grade should be determined by calculating it without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classwork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homework factored in)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52061"/>
              </p:ext>
            </p:extLst>
          </p:nvPr>
        </p:nvGraphicFramePr>
        <p:xfrm>
          <a:off x="304800" y="1705662"/>
          <a:ext cx="8610600" cy="3171138"/>
        </p:xfrm>
        <a:graphic>
          <a:graphicData uri="http://schemas.openxmlformats.org/drawingml/2006/table">
            <a:tbl>
              <a:tblPr/>
              <a:tblGrid>
                <a:gridCol w="1088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1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19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Course in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400" b="1" i="1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400" b="1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Grade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Grades in Course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Recommendation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7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Common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Core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D’s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&amp; E’s on Tests &amp; Quizzes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C’s or above on Tests &amp; Quizzes</a:t>
                      </a: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Algebra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 &amp; Algebra Seminar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Algebra 1</a:t>
                      </a: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Algebra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E’s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on Tests &amp; Quizzes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B’s, C’s &amp; D’s on Tests &amp; Quizzes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A’s on Test &amp;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Quizzes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Repeat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Algebra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Regular Geometry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Geometry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GT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Geometry GT*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59" marR="60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E’s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on Tests &amp; Quizzes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Some A’s, Most B’s &amp; All C’s on T’s/Q’s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A’s &amp; B’s on T’s/Q’s in Algebra 1/Geometry GT</a:t>
                      </a: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Retake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Geometry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Regular Algebra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Algebra 2 GT</a:t>
                      </a:r>
                    </a:p>
                  </a:txBody>
                  <a:tcPr marL="60859" marR="60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anose="02090707080505020304" pitchFamily="18" charset="0"/>
              </a:rPr>
              <a:t>High School Math Courses</a:t>
            </a:r>
            <a:endParaRPr lang="en-US" sz="32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anose="02090707080505020304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209800"/>
            <a:ext cx="3276600" cy="4343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In Addition: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en-US" sz="2400" b="1" dirty="0" smtClean="0">
              <a:effectLst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Discrete Mathematics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AP Statistics G/T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Math Lab Assistant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-1200150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sz="1200" b="1">
                <a:cs typeface="Arial" pitchFamily="34" charset="0"/>
                <a:hlinkClick r:id="rId4"/>
              </a:rPr>
              <a:t>Mathematics Home</a:t>
            </a:r>
            <a:endParaRPr lang="en-US" sz="1200" b="1"/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1447800" y="1105555"/>
            <a:ext cx="3733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992337"/>
                </a:solidFill>
                <a:cs typeface="Arial" pitchFamily="34" charset="0"/>
              </a:rPr>
              <a:t>CC Algebra I with </a:t>
            </a:r>
            <a:r>
              <a:rPr lang="en-US" b="1" dirty="0">
                <a:solidFill>
                  <a:srgbClr val="992337"/>
                </a:solidFill>
                <a:cs typeface="Arial" pitchFamily="34" charset="0"/>
              </a:rPr>
              <a:t>Seminar </a:t>
            </a:r>
          </a:p>
          <a:p>
            <a:r>
              <a:rPr lang="en-US" b="1" dirty="0" smtClean="0">
                <a:solidFill>
                  <a:srgbClr val="992337"/>
                </a:solidFill>
                <a:cs typeface="Arial" pitchFamily="34" charset="0"/>
              </a:rPr>
              <a:t>CC Algebra I</a:t>
            </a:r>
            <a:endParaRPr lang="en-US" b="1" dirty="0">
              <a:solidFill>
                <a:srgbClr val="992337"/>
              </a:solidFill>
              <a:cs typeface="Arial" pitchFamily="34" charset="0"/>
            </a:endParaRPr>
          </a:p>
          <a:p>
            <a:endParaRPr lang="en-US" sz="1000" b="1" dirty="0">
              <a:solidFill>
                <a:srgbClr val="992337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CC Geometry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with Seminar</a:t>
            </a:r>
          </a:p>
          <a:p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CC Geometry</a:t>
            </a:r>
            <a:endParaRPr lang="en-US" b="1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CC Geometry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G/T</a:t>
            </a:r>
          </a:p>
          <a:p>
            <a:endParaRPr lang="en-US" sz="1000" b="1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992337"/>
                </a:solidFill>
                <a:cs typeface="Arial" pitchFamily="34" charset="0"/>
              </a:rPr>
              <a:t>CC Algebra 2 with Seminar</a:t>
            </a:r>
          </a:p>
          <a:p>
            <a:r>
              <a:rPr lang="en-US" b="1" dirty="0" smtClean="0">
                <a:solidFill>
                  <a:srgbClr val="992337"/>
                </a:solidFill>
                <a:cs typeface="Arial" pitchFamily="34" charset="0"/>
              </a:rPr>
              <a:t>CC Algebra </a:t>
            </a:r>
            <a:r>
              <a:rPr lang="en-US" b="1" dirty="0">
                <a:solidFill>
                  <a:srgbClr val="992337"/>
                </a:solidFill>
                <a:cs typeface="Arial" pitchFamily="34" charset="0"/>
              </a:rPr>
              <a:t>2</a:t>
            </a:r>
          </a:p>
          <a:p>
            <a:r>
              <a:rPr lang="en-US" b="1" dirty="0" smtClean="0">
                <a:solidFill>
                  <a:srgbClr val="992337"/>
                </a:solidFill>
                <a:cs typeface="Arial" pitchFamily="34" charset="0"/>
              </a:rPr>
              <a:t>CC Algebra </a:t>
            </a:r>
            <a:r>
              <a:rPr lang="en-US" b="1" dirty="0">
                <a:solidFill>
                  <a:srgbClr val="992337"/>
                </a:solidFill>
                <a:cs typeface="Arial" pitchFamily="34" charset="0"/>
              </a:rPr>
              <a:t>2 G/T</a:t>
            </a:r>
          </a:p>
          <a:p>
            <a:endParaRPr lang="en-US" sz="1000" b="1" dirty="0">
              <a:solidFill>
                <a:srgbClr val="992337"/>
              </a:solidFill>
              <a:cs typeface="Arial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Advanced Algebra </a:t>
            </a:r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&amp; Functions</a:t>
            </a:r>
            <a:endParaRPr lang="en-US" b="1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</a:rPr>
              <a:t>Mathematical </a:t>
            </a:r>
            <a:r>
              <a:rPr lang="en-US" b="1" dirty="0" smtClean="0">
                <a:solidFill>
                  <a:schemeClr val="tx2"/>
                </a:solidFill>
              </a:rPr>
              <a:t>Analysis Honors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Trigonometry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Honors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err="1" smtClean="0">
                <a:solidFill>
                  <a:schemeClr val="tx2"/>
                </a:solidFill>
                <a:cs typeface="Arial" pitchFamily="34" charset="0"/>
              </a:rPr>
              <a:t>PreCalculus</a:t>
            </a:r>
            <a:r>
              <a:rPr lang="en-US" b="1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GT</a:t>
            </a:r>
          </a:p>
          <a:p>
            <a:endParaRPr lang="en-US" sz="1000" b="1" dirty="0">
              <a:solidFill>
                <a:srgbClr val="009900"/>
              </a:solidFill>
            </a:endParaRPr>
          </a:p>
          <a:p>
            <a:r>
              <a:rPr lang="en-US" b="1" dirty="0">
                <a:solidFill>
                  <a:srgbClr val="992337"/>
                </a:solidFill>
              </a:rPr>
              <a:t>Business Calculus G/T</a:t>
            </a:r>
          </a:p>
          <a:p>
            <a:r>
              <a:rPr lang="en-US" b="1" dirty="0" smtClean="0">
                <a:solidFill>
                  <a:srgbClr val="992337"/>
                </a:solidFill>
              </a:rPr>
              <a:t>AP Calculus </a:t>
            </a:r>
            <a:r>
              <a:rPr lang="en-US" b="1" dirty="0">
                <a:solidFill>
                  <a:srgbClr val="992337"/>
                </a:solidFill>
              </a:rPr>
              <a:t>AB </a:t>
            </a:r>
            <a:r>
              <a:rPr lang="en-US" b="1" dirty="0" smtClean="0">
                <a:solidFill>
                  <a:srgbClr val="992337"/>
                </a:solidFill>
              </a:rPr>
              <a:t>G/T</a:t>
            </a:r>
            <a:endParaRPr lang="en-US" b="1" dirty="0">
              <a:solidFill>
                <a:srgbClr val="992337"/>
              </a:solidFill>
            </a:endParaRPr>
          </a:p>
          <a:p>
            <a:endParaRPr lang="en-US" sz="1000" b="1" dirty="0">
              <a:solidFill>
                <a:srgbClr val="992337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AP Calculus BC G/T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sz="1000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rgbClr val="992337"/>
                </a:solidFill>
              </a:rPr>
              <a:t>Differential Equations G/T</a:t>
            </a:r>
            <a:endParaRPr lang="en-US" b="1" dirty="0">
              <a:solidFill>
                <a:srgbClr val="992337"/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2647"/>
            <a:ext cx="2819400" cy="61555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Found in Course Catalog</a:t>
            </a:r>
          </a:p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on Page 105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 Condensed" pitchFamily="34" charset="0"/>
              </a:rPr>
              <a:t>In Your High School Catalog…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5240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Pertinent information can be found on the following pages:</a:t>
            </a:r>
          </a:p>
          <a:p>
            <a:endParaRPr lang="en-US" sz="2000" dirty="0" smtClean="0">
              <a:latin typeface="Arial Rounded MT Bold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Graduation Requirements </a:t>
            </a:r>
            <a:r>
              <a:rPr lang="en-US" sz="2800" b="1" dirty="0" smtClean="0">
                <a:solidFill>
                  <a:srgbClr val="FF6600"/>
                </a:solidFill>
                <a:latin typeface="Arial Rounded MT Bold" pitchFamily="34" charset="0"/>
              </a:rPr>
              <a:t>–</a:t>
            </a:r>
            <a:r>
              <a:rPr lang="en-US" sz="2800" b="1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Pages 2-3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Assessment Requirements </a:t>
            </a:r>
            <a:r>
              <a:rPr lang="en-US" sz="2800" b="1" dirty="0" smtClean="0">
                <a:solidFill>
                  <a:srgbClr val="FF6600"/>
                </a:solidFill>
                <a:latin typeface="Arial Rounded MT Bold" pitchFamily="34" charset="0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Pages 4-5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General Information </a:t>
            </a:r>
            <a:r>
              <a:rPr lang="en-US" sz="2800" b="1" dirty="0" smtClean="0">
                <a:solidFill>
                  <a:srgbClr val="FF6600"/>
                </a:solidFill>
                <a:latin typeface="Arial Rounded MT Bold" pitchFamily="34" charset="0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Pages 10-24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Mathematics </a:t>
            </a:r>
            <a:r>
              <a:rPr lang="en-US" sz="2800" b="1" dirty="0" smtClean="0">
                <a:solidFill>
                  <a:srgbClr val="FF6600"/>
                </a:solidFill>
                <a:latin typeface="Arial Rounded MT Bold" pitchFamily="34" charset="0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Pages 105-108</a:t>
            </a:r>
            <a:endParaRPr lang="en-US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64008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sz="54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True Mathematical Fact:</a:t>
            </a:r>
          </a:p>
          <a:p>
            <a:pPr algn="ctr" eaLnBrk="1" hangingPunct="1">
              <a:buNone/>
              <a:defRPr/>
            </a:pPr>
            <a:r>
              <a:rPr lang="en-US" sz="60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If </a:t>
            </a:r>
            <a:r>
              <a:rPr lang="en-US" sz="6000" dirty="0">
                <a:solidFill>
                  <a:srgbClr val="00B0F0"/>
                </a:solidFill>
                <a:latin typeface="Berlin Sans FB Demi" panose="020E0802020502020306" pitchFamily="34" charset="0"/>
              </a:rPr>
              <a:t>you think dogs can't count, try putting three dog biscuits in your pocket and then giving Fido only two of </a:t>
            </a:r>
            <a:r>
              <a:rPr lang="en-US" sz="60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them.</a:t>
            </a:r>
            <a:r>
              <a:rPr lang="en-US" sz="4000" b="1" i="1" dirty="0" smtClean="0">
                <a:effectLst/>
              </a:rPr>
              <a:t> 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2">
      <a:dk1>
        <a:srgbClr val="000000"/>
      </a:dk1>
      <a:lt1>
        <a:srgbClr val="CCECFF"/>
      </a:lt1>
      <a:dk2>
        <a:srgbClr val="330099"/>
      </a:dk2>
      <a:lt2>
        <a:srgbClr val="0099CC"/>
      </a:lt2>
      <a:accent1>
        <a:srgbClr val="009999"/>
      </a:accent1>
      <a:accent2>
        <a:srgbClr val="FF99CC"/>
      </a:accent2>
      <a:accent3>
        <a:srgbClr val="E2F4FF"/>
      </a:accent3>
      <a:accent4>
        <a:srgbClr val="000000"/>
      </a:accent4>
      <a:accent5>
        <a:srgbClr val="AACACA"/>
      </a:accent5>
      <a:accent6>
        <a:srgbClr val="E78AB9"/>
      </a:accent6>
      <a:hlink>
        <a:srgbClr val="6600CC"/>
      </a:hlink>
      <a:folHlink>
        <a:srgbClr val="3366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12877</TotalTime>
  <Words>378</Words>
  <Application>Microsoft Office PowerPoint</Application>
  <PresentationFormat>On-screen Show (4:3)</PresentationFormat>
  <Paragraphs>124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34" baseType="lpstr">
      <vt:lpstr>Arial</vt:lpstr>
      <vt:lpstr>Arial Black</vt:lpstr>
      <vt:lpstr>Arial Narrow</vt:lpstr>
      <vt:lpstr>Arial Rounded MT Bold</vt:lpstr>
      <vt:lpstr>Berlin Sans FB</vt:lpstr>
      <vt:lpstr>Berlin Sans FB Demi</vt:lpstr>
      <vt:lpstr>Bernard MT Condensed</vt:lpstr>
      <vt:lpstr>Britannic Bold</vt:lpstr>
      <vt:lpstr>Engravers MT</vt:lpstr>
      <vt:lpstr>Eras Bold ITC</vt:lpstr>
      <vt:lpstr>Georgia</vt:lpstr>
      <vt:lpstr>Gill Sans Ultra Bold</vt:lpstr>
      <vt:lpstr>Gill Sans Ultra Bold Condensed</vt:lpstr>
      <vt:lpstr>Goudy Stout</vt:lpstr>
      <vt:lpstr>Poor Richard</vt:lpstr>
      <vt:lpstr>Rockwell</vt:lpstr>
      <vt:lpstr>Rockwell Extra Bold</vt:lpstr>
      <vt:lpstr>Snap ITC</vt:lpstr>
      <vt:lpstr>Times</vt:lpstr>
      <vt:lpstr>Times New Roman</vt:lpstr>
      <vt:lpstr>Trebuchet MS</vt:lpstr>
      <vt:lpstr>Wingdings</vt:lpstr>
      <vt:lpstr>Azure</vt:lpstr>
      <vt:lpstr> Mathematics   Welcome to New Student  Orientation                  </vt:lpstr>
      <vt:lpstr>A Graphing Calculator  is highly recommended but NOT MANDATORY!!!</vt:lpstr>
      <vt:lpstr>PowerPoint Presentation</vt:lpstr>
      <vt:lpstr>MOST COLLEGES &amp; UNIVERSITIES REQUIRE 4 YEARS OF MATH</vt:lpstr>
      <vt:lpstr>PowerPoint Presentation</vt:lpstr>
      <vt:lpstr>High School Math Courses</vt:lpstr>
      <vt:lpstr>PowerPoint Presentation</vt:lpstr>
      <vt:lpstr>In Your High School Catalog…</vt:lpstr>
      <vt:lpstr>PowerPoint Presentation</vt:lpstr>
      <vt:lpstr>Questions?</vt:lpstr>
      <vt:lpstr>PowerPoint Presentation</vt:lpstr>
    </vt:vector>
  </TitlesOfParts>
  <Company>HCPSS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Koppelman</dc:creator>
  <cp:lastModifiedBy>Administrator</cp:lastModifiedBy>
  <cp:revision>341</cp:revision>
  <cp:lastPrinted>2003-10-30T19:06:56Z</cp:lastPrinted>
  <dcterms:created xsi:type="dcterms:W3CDTF">2003-10-24T19:57:45Z</dcterms:created>
  <dcterms:modified xsi:type="dcterms:W3CDTF">2017-01-13T00:27:34Z</dcterms:modified>
</cp:coreProperties>
</file>