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handoutMasterIdLst>
    <p:handoutMasterId r:id="rId11"/>
  </p:handoutMasterIdLst>
  <p:sldIdLst>
    <p:sldId id="272" r:id="rId2"/>
    <p:sldId id="257" r:id="rId3"/>
    <p:sldId id="258" r:id="rId4"/>
    <p:sldId id="271" r:id="rId5"/>
    <p:sldId id="261" r:id="rId6"/>
    <p:sldId id="270" r:id="rId7"/>
    <p:sldId id="273" r:id="rId8"/>
    <p:sldId id="266" r:id="rId9"/>
  </p:sldIdLst>
  <p:sldSz cx="9144000" cy="5143500" type="screen16x9"/>
  <p:notesSz cx="6858000" cy="9296400"/>
  <p:embeddedFontLst>
    <p:embeddedFont>
      <p:font typeface="Roboto" panose="020B0604020202020204" charset="0"/>
      <p:regular r:id="rId12"/>
      <p:bold r:id="rId13"/>
      <p:italic r:id="rId14"/>
      <p:boldItalic r:id="rId15"/>
    </p:embeddedFont>
    <p:embeddedFont>
      <p:font typeface="Calibri" panose="020F0502020204030204" pitchFamily="34" charset="0"/>
      <p:regular r:id="rId16"/>
      <p:bold r:id="rId17"/>
      <p:italic r:id="rId18"/>
      <p:boldItalic r:id="rId19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B64E4E57-3256-488A-8DCA-86436E73BC05}">
  <a:tblStyle styleId="{B64E4E57-3256-488A-8DCA-86436E73BC05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A7D21CE0-84B8-4AE6-B1A3-9E90E26B5640}" styleName="Table_1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27AF1889-9899-420C-A61D-8732F20A8BC0}" styleName="Table_2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82734" autoAdjust="0"/>
  </p:normalViewPr>
  <p:slideViewPr>
    <p:cSldViewPr snapToGrid="0" snapToObjects="1">
      <p:cViewPr>
        <p:scale>
          <a:sx n="75" d="100"/>
          <a:sy n="75" d="100"/>
        </p:scale>
        <p:origin x="-1824" y="-51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740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EE57F-4787-409F-AF34-E6BC27F850A3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11B012-3592-4DF7-8C44-D6EB51C8E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600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1" y="4415790"/>
            <a:ext cx="5486399" cy="41833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99320250"/>
      </p:ext>
    </p:extLst>
  </p:cSld>
  <p:clrMap bg1="lt1" tx1="dk1" bg2="dk2" tx2="lt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1" y="4415790"/>
            <a:ext cx="5486399" cy="41833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1" y="4415790"/>
            <a:ext cx="5486399" cy="41833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1" y="4415790"/>
            <a:ext cx="5486399" cy="41833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1" y="4415790"/>
            <a:ext cx="5486399" cy="41833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1" y="4415790"/>
            <a:ext cx="5486399" cy="41833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1" y="4415790"/>
            <a:ext cx="5486399" cy="41833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1" y="4415790"/>
            <a:ext cx="5486399" cy="41833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1" y="4415790"/>
            <a:ext cx="5486399" cy="41833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4200"/>
            </a:lvl1pPr>
            <a:lvl2pPr>
              <a:spcBef>
                <a:spcPts val="0"/>
              </a:spcBef>
              <a:buSzPct val="100000"/>
              <a:defRPr sz="4200"/>
            </a:lvl2pPr>
            <a:lvl3pPr>
              <a:spcBef>
                <a:spcPts val="0"/>
              </a:spcBef>
              <a:buSzPct val="100000"/>
              <a:defRPr sz="4200"/>
            </a:lvl3pPr>
            <a:lvl4pPr>
              <a:spcBef>
                <a:spcPts val="0"/>
              </a:spcBef>
              <a:buSzPct val="100000"/>
              <a:defRPr sz="4200"/>
            </a:lvl4pPr>
            <a:lvl5pPr>
              <a:spcBef>
                <a:spcPts val="0"/>
              </a:spcBef>
              <a:buSzPct val="100000"/>
              <a:defRPr sz="4200"/>
            </a:lvl5pPr>
            <a:lvl6pPr>
              <a:spcBef>
                <a:spcPts val="0"/>
              </a:spcBef>
              <a:buSzPct val="100000"/>
              <a:defRPr sz="4200"/>
            </a:lvl6pPr>
            <a:lvl7pPr>
              <a:spcBef>
                <a:spcPts val="0"/>
              </a:spcBef>
              <a:buSzPct val="100000"/>
              <a:defRPr sz="4200"/>
            </a:lvl7pPr>
            <a:lvl8pPr>
              <a:spcBef>
                <a:spcPts val="0"/>
              </a:spcBef>
              <a:buSzPct val="100000"/>
              <a:defRPr sz="4200"/>
            </a:lvl8pPr>
            <a:lvl9pPr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pPr>
                <a:spcBef>
                  <a:spcPts val="0"/>
                </a:spcBef>
                <a:buNone/>
              </a:p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accent4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 rot="10800000" flipH="1">
            <a:off x="0" y="1685999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 rot="10800000" flipH="1">
            <a:off x="0" y="1685999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899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899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 rot="10800000" flipH="1">
            <a:off x="0" y="656399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599" cy="602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1800"/>
            </a:lvl1pPr>
            <a:lvl2pPr>
              <a:spcBef>
                <a:spcPts val="0"/>
              </a:spcBef>
              <a:buSzPct val="100000"/>
              <a:defRPr sz="1800"/>
            </a:lvl2pPr>
            <a:lvl3pPr>
              <a:spcBef>
                <a:spcPts val="0"/>
              </a:spcBef>
              <a:buSzPct val="100000"/>
              <a:defRPr sz="1800"/>
            </a:lvl3pPr>
            <a:lvl4pPr>
              <a:spcBef>
                <a:spcPts val="0"/>
              </a:spcBef>
              <a:buSzPct val="100000"/>
              <a:defRPr sz="1800"/>
            </a:lvl4pPr>
            <a:lvl5pPr>
              <a:spcBef>
                <a:spcPts val="0"/>
              </a:spcBef>
              <a:buSzPct val="100000"/>
              <a:defRPr sz="1800"/>
            </a:lvl5pPr>
            <a:lvl6pPr>
              <a:spcBef>
                <a:spcPts val="0"/>
              </a:spcBef>
              <a:buSzPct val="100000"/>
              <a:defRPr sz="1800"/>
            </a:lvl6pPr>
            <a:lvl7pPr>
              <a:spcBef>
                <a:spcPts val="0"/>
              </a:spcBef>
              <a:buSzPct val="100000"/>
              <a:defRPr sz="1800"/>
            </a:lvl7pPr>
            <a:lvl8pPr>
              <a:spcBef>
                <a:spcPts val="0"/>
              </a:spcBef>
              <a:buSzPct val="100000"/>
              <a:defRPr sz="1800"/>
            </a:lvl8pPr>
            <a:lvl9pPr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/>
        </p:nvSpPr>
        <p:spPr>
          <a:xfrm rot="10800000" flipH="1">
            <a:off x="3276600" y="25"/>
            <a:ext cx="5867400" cy="51434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/>
          <p:nvPr/>
        </p:nvSpPr>
        <p:spPr>
          <a:xfrm rot="-5400000">
            <a:off x="759150" y="2517450"/>
            <a:ext cx="5143499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226077" y="357800"/>
            <a:ext cx="2807999" cy="953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7999" cy="3163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6000"/>
            </a:lvl1pPr>
            <a:lvl2pPr>
              <a:spcBef>
                <a:spcPts val="0"/>
              </a:spcBef>
              <a:buSzPct val="100000"/>
              <a:defRPr sz="6000"/>
            </a:lvl2pPr>
            <a:lvl3pPr>
              <a:spcBef>
                <a:spcPts val="0"/>
              </a:spcBef>
              <a:buSzPct val="100000"/>
              <a:defRPr sz="6000"/>
            </a:lvl3pPr>
            <a:lvl4pPr>
              <a:spcBef>
                <a:spcPts val="0"/>
              </a:spcBef>
              <a:buSzPct val="100000"/>
              <a:defRPr sz="6000"/>
            </a:lvl4pPr>
            <a:lvl5pPr>
              <a:spcBef>
                <a:spcPts val="0"/>
              </a:spcBef>
              <a:buSzPct val="100000"/>
              <a:defRPr sz="6000"/>
            </a:lvl5pPr>
            <a:lvl6pPr>
              <a:spcBef>
                <a:spcPts val="0"/>
              </a:spcBef>
              <a:buSzPct val="100000"/>
              <a:defRPr sz="6000"/>
            </a:lvl6pPr>
            <a:lvl7pPr>
              <a:spcBef>
                <a:spcPts val="0"/>
              </a:spcBef>
              <a:buSzPct val="100000"/>
              <a:defRPr sz="6000"/>
            </a:lvl7pPr>
            <a:lvl8pPr>
              <a:spcBef>
                <a:spcPts val="0"/>
              </a:spcBef>
              <a:buSzPct val="100000"/>
              <a:defRPr sz="6000"/>
            </a:lvl8pPr>
            <a:lvl9pPr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pPr>
                <a:spcBef>
                  <a:spcPts val="0"/>
                </a:spcBef>
                <a:buNone/>
              </a:p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 flipH="1">
            <a:off x="0" y="0"/>
            <a:ext cx="4572000" cy="51434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6" name="Shape 46"/>
          <p:cNvSpPr/>
          <p:nvPr/>
        </p:nvSpPr>
        <p:spPr>
          <a:xfrm rot="5400000">
            <a:off x="1946424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ubTitle" idx="1"/>
          </p:nvPr>
        </p:nvSpPr>
        <p:spPr>
          <a:xfrm>
            <a:off x="265500" y="2779466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pPr>
                <a:spcBef>
                  <a:spcPts val="0"/>
                </a:spcBef>
                <a:buNone/>
              </a:p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/>
        </p:nvSpPr>
        <p:spPr>
          <a:xfrm rot="10800000" flipH="1">
            <a:off x="0" y="0"/>
            <a:ext cx="9144000" cy="46958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/>
          <p:nvPr/>
        </p:nvSpPr>
        <p:spPr>
          <a:xfrm rot="10800000" flipH="1">
            <a:off x="0" y="4622724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1999" cy="44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pPr>
                <a:spcBef>
                  <a:spcPts val="0"/>
                </a:spcBef>
                <a:buNone/>
              </a:p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accent4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pPr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60950" y="462700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</a:rPr>
              <a:t>H</a:t>
            </a:r>
            <a:r>
              <a:rPr lang="en-US" dirty="0" err="1" smtClean="0">
                <a:solidFill>
                  <a:srgbClr val="FFFFFF"/>
                </a:solidFill>
              </a:rPr>
              <a:t>i</a:t>
            </a:r>
            <a:r>
              <a:rPr lang="en" dirty="0" smtClean="0">
                <a:solidFill>
                  <a:srgbClr val="FFFFFF"/>
                </a:solidFill>
              </a:rPr>
              <a:t>gh School CTE Electives</a:t>
            </a:r>
            <a:endParaRPr lang="en" dirty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0261" y="1828800"/>
            <a:ext cx="465135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Can give you:</a:t>
            </a:r>
          </a:p>
          <a:p>
            <a:endParaRPr lang="en-US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A chance to try something new.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Learn a skill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F</a:t>
            </a:r>
            <a:r>
              <a:rPr lang="en-US" sz="1800" dirty="0" smtClean="0"/>
              <a:t>ind a passion or career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Earn College Credit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r>
              <a:rPr lang="en-US" sz="1800" dirty="0" smtClean="0"/>
              <a:t>It’s free – After high school you will </a:t>
            </a:r>
          </a:p>
          <a:p>
            <a:r>
              <a:rPr lang="en-US" sz="1800" dirty="0" smtClean="0"/>
              <a:t>need to pay for these classes </a:t>
            </a:r>
            <a:r>
              <a:rPr lang="en-US" sz="1800" dirty="0" smtClean="0">
                <a:sym typeface="Wingdings" panose="05000000000000000000" pitchFamily="2" charset="2"/>
              </a:rPr>
              <a:t></a:t>
            </a:r>
            <a:endParaRPr lang="en-US" sz="1800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591" y="1864964"/>
            <a:ext cx="4715585" cy="305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23141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60950" y="462700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</a:rPr>
              <a:t>Career Technology </a:t>
            </a:r>
            <a:r>
              <a:rPr lang="en" dirty="0">
                <a:solidFill>
                  <a:srgbClr val="FFFFFF"/>
                </a:solidFill>
              </a:rPr>
              <a:t>Education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dirty="0">
                <a:solidFill>
                  <a:srgbClr val="212121"/>
                </a:solidFill>
              </a:rPr>
              <a:t>Introduction:</a:t>
            </a:r>
          </a:p>
          <a:p>
            <a:pPr lvl="3">
              <a:buClr>
                <a:schemeClr val="bg2">
                  <a:lumMod val="50000"/>
                </a:schemeClr>
              </a:buClr>
              <a:buFont typeface="Arial"/>
              <a:buChar char="•"/>
            </a:pPr>
            <a:r>
              <a:rPr lang="en-US" dirty="0" smtClean="0">
                <a:solidFill>
                  <a:srgbClr val="212121"/>
                </a:solidFill>
              </a:rPr>
              <a:t>  </a:t>
            </a:r>
            <a:r>
              <a:rPr lang="en" dirty="0" smtClean="0">
                <a:solidFill>
                  <a:srgbClr val="212121"/>
                </a:solidFill>
              </a:rPr>
              <a:t>Lorene </a:t>
            </a:r>
            <a:r>
              <a:rPr lang="en" dirty="0">
                <a:solidFill>
                  <a:srgbClr val="212121"/>
                </a:solidFill>
              </a:rPr>
              <a:t>Cannella – </a:t>
            </a:r>
            <a:r>
              <a:rPr lang="en" dirty="0" smtClean="0">
                <a:solidFill>
                  <a:srgbClr val="212121"/>
                </a:solidFill>
              </a:rPr>
              <a:t>CTE ITL, Computer </a:t>
            </a:r>
            <a:r>
              <a:rPr lang="en" dirty="0">
                <a:solidFill>
                  <a:srgbClr val="212121"/>
                </a:solidFill>
              </a:rPr>
              <a:t>Science</a:t>
            </a:r>
          </a:p>
          <a:p>
            <a:pPr lvl="1">
              <a:buClr>
                <a:schemeClr val="bg2">
                  <a:lumMod val="50000"/>
                </a:schemeClr>
              </a:buClr>
              <a:buFont typeface="Arial"/>
              <a:buChar char="•"/>
            </a:pPr>
            <a:r>
              <a:rPr lang="en-US" dirty="0" smtClean="0">
                <a:solidFill>
                  <a:srgbClr val="212121"/>
                </a:solidFill>
              </a:rPr>
              <a:t>  </a:t>
            </a:r>
            <a:r>
              <a:rPr lang="en" dirty="0" smtClean="0">
                <a:solidFill>
                  <a:srgbClr val="212121"/>
                </a:solidFill>
              </a:rPr>
              <a:t>Don </a:t>
            </a:r>
            <a:r>
              <a:rPr lang="en" dirty="0">
                <a:solidFill>
                  <a:srgbClr val="212121"/>
                </a:solidFill>
              </a:rPr>
              <a:t>Rodis – Project Lead the Way</a:t>
            </a:r>
          </a:p>
          <a:p>
            <a:pPr lvl="0" rtl="0">
              <a:spcBef>
                <a:spcPts val="0"/>
              </a:spcBef>
              <a:buNone/>
            </a:pPr>
            <a:endParaRPr dirty="0">
              <a:solidFill>
                <a:srgbClr val="212121"/>
              </a:solidFill>
            </a:endParaRPr>
          </a:p>
        </p:txBody>
      </p:sp>
      <p:sp>
        <p:nvSpPr>
          <p:cNvPr id="72" name="Shape 72"/>
          <p:cNvSpPr txBox="1"/>
          <p:nvPr/>
        </p:nvSpPr>
        <p:spPr>
          <a:xfrm>
            <a:off x="4876675" y="1919075"/>
            <a:ext cx="4048499" cy="255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 dirty="0">
                <a:solidFill>
                  <a:srgbClr val="212121"/>
                </a:solidFill>
                <a:latin typeface="Roboto"/>
                <a:ea typeface="Roboto"/>
                <a:cs typeface="Roboto"/>
                <a:sym typeface="Roboto"/>
              </a:rPr>
              <a:t>Focus: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Arial"/>
              <a:buChar char="•"/>
            </a:pPr>
            <a:r>
              <a:rPr lang="en-US" dirty="0" smtClean="0">
                <a:solidFill>
                  <a:srgbClr val="212121"/>
                </a:solidFill>
                <a:latin typeface="Roboto"/>
                <a:ea typeface="Roboto"/>
                <a:cs typeface="Roboto"/>
                <a:sym typeface="Roboto"/>
              </a:rPr>
              <a:t>  CTE Overview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Arial"/>
              <a:buChar char="•"/>
            </a:pPr>
            <a:r>
              <a:rPr lang="en-US" dirty="0">
                <a:solidFill>
                  <a:srgbClr val="21212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 dirty="0" smtClean="0">
                <a:solidFill>
                  <a:srgbClr val="21212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" dirty="0" smtClean="0">
                <a:solidFill>
                  <a:srgbClr val="212121"/>
                </a:solidFill>
                <a:latin typeface="Roboto"/>
                <a:ea typeface="Roboto"/>
                <a:cs typeface="Roboto"/>
                <a:sym typeface="Roboto"/>
              </a:rPr>
              <a:t>College </a:t>
            </a:r>
            <a:r>
              <a:rPr lang="en" dirty="0">
                <a:solidFill>
                  <a:srgbClr val="212121"/>
                </a:solidFill>
                <a:latin typeface="Roboto"/>
                <a:ea typeface="Roboto"/>
                <a:cs typeface="Roboto"/>
                <a:sym typeface="Roboto"/>
              </a:rPr>
              <a:t>Credit CTE Courses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Arial"/>
              <a:buChar char="•"/>
            </a:pPr>
            <a:r>
              <a:rPr lang="en-US" dirty="0" smtClean="0">
                <a:solidFill>
                  <a:srgbClr val="212121"/>
                </a:solidFill>
                <a:latin typeface="Roboto"/>
                <a:ea typeface="Roboto"/>
                <a:cs typeface="Roboto"/>
                <a:sym typeface="Roboto"/>
              </a:rPr>
              <a:t>  </a:t>
            </a:r>
            <a:r>
              <a:rPr lang="en" dirty="0" smtClean="0">
                <a:solidFill>
                  <a:srgbClr val="212121"/>
                </a:solidFill>
                <a:latin typeface="Roboto"/>
                <a:ea typeface="Roboto"/>
                <a:cs typeface="Roboto"/>
                <a:sym typeface="Roboto"/>
              </a:rPr>
              <a:t>Leadership</a:t>
            </a:r>
            <a:r>
              <a:rPr lang="en" dirty="0">
                <a:solidFill>
                  <a:srgbClr val="212121"/>
                </a:solidFill>
                <a:latin typeface="Roboto"/>
                <a:ea typeface="Roboto"/>
                <a:cs typeface="Roboto"/>
                <a:sym typeface="Roboto"/>
              </a:rPr>
              <a:t>, Business, &amp; Engineering Clubs</a:t>
            </a:r>
          </a:p>
          <a:p>
            <a:pPr>
              <a:spcBef>
                <a:spcPts val="0"/>
              </a:spcBef>
              <a:buNone/>
            </a:pPr>
            <a:endParaRPr dirty="0">
              <a:solidFill>
                <a:srgbClr val="21212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60949" y="1756418"/>
            <a:ext cx="8222101" cy="238378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1400" b="1" u="sng" dirty="0"/>
              <a:t>HCPSS Technology Graduation Requirement Options</a:t>
            </a:r>
            <a:endParaRPr lang="en-US" sz="1400" b="1" dirty="0"/>
          </a:p>
          <a:p>
            <a:pPr marL="457200" lvl="0" indent="-2286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" sz="1400" dirty="0" smtClean="0">
                <a:solidFill>
                  <a:srgbClr val="000000"/>
                </a:solidFill>
              </a:rPr>
              <a:t>Exploring Computer Science  Honors 400</a:t>
            </a:r>
            <a:endParaRPr lang="en" sz="1400" dirty="0">
              <a:solidFill>
                <a:srgbClr val="000000"/>
              </a:solidFill>
            </a:endParaRPr>
          </a:p>
          <a:p>
            <a:pPr marL="457200" lvl="0" indent="-2286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" sz="1400" dirty="0" smtClean="0">
                <a:solidFill>
                  <a:srgbClr val="000000"/>
                </a:solidFill>
              </a:rPr>
              <a:t>PLTW Introduction to Engineering Design G/T 805</a:t>
            </a:r>
            <a:endParaRPr lang="en" sz="1400" dirty="0">
              <a:solidFill>
                <a:srgbClr val="000000"/>
              </a:solidFill>
            </a:endParaRPr>
          </a:p>
          <a:p>
            <a:pPr marL="457200" indent="-228600">
              <a:spcAft>
                <a:spcPts val="1000"/>
              </a:spcAft>
              <a:buClr>
                <a:srgbClr val="000000"/>
              </a:buClr>
              <a:buFont typeface="Arial"/>
              <a:buChar char="•"/>
            </a:pPr>
            <a:r>
              <a:rPr lang="en" sz="1400" dirty="0" smtClean="0">
                <a:solidFill>
                  <a:srgbClr val="000000"/>
                </a:solidFill>
              </a:rPr>
              <a:t>Computer Science Principles AP  405</a:t>
            </a:r>
          </a:p>
          <a:p>
            <a:pPr marL="457200" indent="-228600">
              <a:spcAft>
                <a:spcPts val="1000"/>
              </a:spcAft>
              <a:buClr>
                <a:srgbClr val="000000"/>
              </a:buClr>
              <a:buFont typeface="Arial"/>
              <a:buChar char="•"/>
            </a:pPr>
            <a:r>
              <a:rPr lang="en" sz="1400" dirty="0" smtClean="0">
                <a:solidFill>
                  <a:srgbClr val="000000"/>
                </a:solidFill>
              </a:rPr>
              <a:t>Foundation </a:t>
            </a:r>
            <a:r>
              <a:rPr lang="en" sz="1400" dirty="0">
                <a:solidFill>
                  <a:srgbClr val="000000"/>
                </a:solidFill>
              </a:rPr>
              <a:t>of Technology </a:t>
            </a:r>
            <a:r>
              <a:rPr lang="en" sz="1400" dirty="0" smtClean="0">
                <a:solidFill>
                  <a:srgbClr val="000000"/>
                </a:solidFill>
              </a:rPr>
              <a:t>800</a:t>
            </a:r>
          </a:p>
          <a:p>
            <a:pPr marL="2743200" indent="45720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400" dirty="0" smtClean="0">
                <a:solidFill>
                  <a:srgbClr val="000000"/>
                </a:solidFill>
              </a:rPr>
              <a:t>         AND</a:t>
            </a:r>
          </a:p>
          <a:p>
            <a:pPr marL="457200" lvl="0" indent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300" b="1" u="sng" dirty="0" smtClean="0">
                <a:solidFill>
                  <a:srgbClr val="000000"/>
                </a:solidFill>
              </a:rPr>
              <a:t>Two Foreign Languages Classes</a:t>
            </a:r>
            <a:r>
              <a:rPr lang="en" sz="1300" u="sng" dirty="0" smtClean="0">
                <a:solidFill>
                  <a:srgbClr val="000000"/>
                </a:solidFill>
              </a:rPr>
              <a:t> </a:t>
            </a:r>
            <a:r>
              <a:rPr lang="en" sz="1300" dirty="0" smtClean="0">
                <a:solidFill>
                  <a:srgbClr val="000000"/>
                </a:solidFill>
              </a:rPr>
              <a:t> </a:t>
            </a:r>
          </a:p>
          <a:p>
            <a:pPr marL="457200" lvl="0" indent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300" b="1" u="sng" dirty="0" smtClean="0">
                <a:solidFill>
                  <a:srgbClr val="000000"/>
                </a:solidFill>
              </a:rPr>
              <a:t>Two Advanced Technology Classes</a:t>
            </a:r>
            <a:r>
              <a:rPr lang="en" sz="1300" dirty="0" smtClean="0">
                <a:solidFill>
                  <a:srgbClr val="000000"/>
                </a:solidFill>
              </a:rPr>
              <a:t>  </a:t>
            </a:r>
          </a:p>
          <a:p>
            <a:pPr marL="457200" lvl="0" indent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300" b="1" u="sng" dirty="0" smtClean="0">
                <a:solidFill>
                  <a:srgbClr val="000000"/>
                </a:solidFill>
              </a:rPr>
              <a:t>Career </a:t>
            </a:r>
            <a:r>
              <a:rPr lang="en" sz="1300" b="1" u="sng" dirty="0">
                <a:solidFill>
                  <a:srgbClr val="000000"/>
                </a:solidFill>
              </a:rPr>
              <a:t>Academy </a:t>
            </a:r>
            <a:r>
              <a:rPr lang="en" sz="1300" b="1" dirty="0">
                <a:solidFill>
                  <a:srgbClr val="000000"/>
                </a:solidFill>
              </a:rPr>
              <a:t> </a:t>
            </a:r>
            <a:r>
              <a:rPr lang="en" sz="1300" b="1" dirty="0" smtClean="0">
                <a:solidFill>
                  <a:srgbClr val="000000"/>
                </a:solidFill>
              </a:rPr>
              <a:t>(CRD, Teacher, PLTW, Culinary, Computer Programming, Marketing, &amp; all ARL)</a:t>
            </a:r>
            <a:endParaRPr lang="en" sz="1300" b="1" u="sng" dirty="0">
              <a:solidFill>
                <a:srgbClr val="000000"/>
              </a:solidFill>
            </a:endParaRPr>
          </a:p>
        </p:txBody>
      </p:sp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60950" y="462700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Graduation Requirements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</a:rPr>
              <a:t>Career Technology Education </a:t>
            </a:r>
            <a:endParaRPr lang="en" dirty="0">
              <a:solidFill>
                <a:srgbClr val="FFFFFF"/>
              </a:solidFill>
            </a:endParaRPr>
          </a:p>
        </p:txBody>
      </p:sp>
      <p:sp>
        <p:nvSpPr>
          <p:cNvPr id="71" name="Shape 71"/>
          <p:cNvSpPr txBox="1">
            <a:spLocks noGrp="1"/>
          </p:cNvSpPr>
          <p:nvPr>
            <p:ph type="body" idx="4294967295"/>
          </p:nvPr>
        </p:nvSpPr>
        <p:spPr>
          <a:xfrm>
            <a:off x="98250" y="657150"/>
            <a:ext cx="9172750" cy="44863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212121"/>
                </a:solidFill>
              </a:rPr>
              <a:t>Advanced </a:t>
            </a:r>
            <a:r>
              <a:rPr lang="en-US" sz="1600" b="1" dirty="0" smtClean="0">
                <a:solidFill>
                  <a:srgbClr val="212121"/>
                </a:solidFill>
              </a:rPr>
              <a:t>Research </a:t>
            </a:r>
            <a:r>
              <a:rPr lang="en-US" sz="1600" dirty="0" smtClean="0">
                <a:solidFill>
                  <a:srgbClr val="212121"/>
                </a:solidFill>
              </a:rPr>
              <a:t>(Independent Research I, II, III, &amp; IV, Intern / Mentor Program I &amp; II)</a:t>
            </a:r>
            <a:endParaRPr lang="en-US" sz="1600" dirty="0">
              <a:solidFill>
                <a:srgbClr val="212121"/>
              </a:solidFill>
            </a:endParaRPr>
          </a:p>
          <a:p>
            <a:pPr marL="2857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212121"/>
                </a:solidFill>
              </a:rPr>
              <a:t>Business</a:t>
            </a:r>
            <a:r>
              <a:rPr lang="en-US" sz="1600" dirty="0" smtClean="0">
                <a:solidFill>
                  <a:srgbClr val="212121"/>
                </a:solidFill>
              </a:rPr>
              <a:t> (Principles of Business, Principles of Accounting, Principles of Marketing)</a:t>
            </a:r>
          </a:p>
          <a:p>
            <a:pPr marL="2857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212121"/>
                </a:solidFill>
              </a:rPr>
              <a:t>Career Research </a:t>
            </a:r>
            <a:r>
              <a:rPr lang="en-US" sz="1600" dirty="0" smtClean="0">
                <a:solidFill>
                  <a:srgbClr val="212121"/>
                </a:solidFill>
              </a:rPr>
              <a:t>(Career Research &amp; Development I &amp; II, Site-based Work Experience.</a:t>
            </a:r>
          </a:p>
          <a:p>
            <a:pPr marL="2857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212121"/>
                </a:solidFill>
              </a:rPr>
              <a:t>Computer Science </a:t>
            </a:r>
            <a:r>
              <a:rPr lang="en-US" sz="1600" dirty="0" smtClean="0">
                <a:solidFill>
                  <a:srgbClr val="212121"/>
                </a:solidFill>
              </a:rPr>
              <a:t>(Principles of Java Programming, Computer Science A – AP, Advanced Object-Oriented Design, Advanced Data Structures)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212121"/>
                </a:solidFill>
              </a:rPr>
              <a:t>Culinary</a:t>
            </a:r>
            <a:r>
              <a:rPr lang="en-US" sz="1600" dirty="0" smtClean="0">
                <a:solidFill>
                  <a:srgbClr val="212121"/>
                </a:solidFill>
              </a:rPr>
              <a:t> (Food &amp; Nutrition Technology, Culinary Sciences, Advanced Culinary Sciences)</a:t>
            </a:r>
            <a:endParaRPr lang="en-US" sz="1600" dirty="0">
              <a:solidFill>
                <a:srgbClr val="212121"/>
              </a:solidFill>
            </a:endParaRPr>
          </a:p>
          <a:p>
            <a:pPr marL="2857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212121"/>
                </a:solidFill>
              </a:rPr>
              <a:t>Engineering</a:t>
            </a:r>
            <a:r>
              <a:rPr lang="en-US" sz="1600" dirty="0" smtClean="0">
                <a:solidFill>
                  <a:srgbClr val="212121"/>
                </a:solidFill>
              </a:rPr>
              <a:t> (Foundations of Technology, Engineering Design, Principles of Engineering, Advanced Design Applications, Advanced Technological Applications, Computer Integrated Manufacturing, Digital Electronics)</a:t>
            </a:r>
          </a:p>
          <a:p>
            <a:pPr marL="2857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212121"/>
                </a:solidFill>
              </a:rPr>
              <a:t>Teaching</a:t>
            </a:r>
            <a:r>
              <a:rPr lang="en-US" sz="1600" dirty="0" smtClean="0">
                <a:solidFill>
                  <a:srgbClr val="212121"/>
                </a:solidFill>
              </a:rPr>
              <a:t> (Foundations of Curriculum &amp; Instruction, Human Growth &amp; Development, Teaching as a Profession)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4876675" y="1919075"/>
            <a:ext cx="4048499" cy="255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>
              <a:solidFill>
                <a:srgbClr val="2121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46018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60950" y="462700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Computer Science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71900" y="1995275"/>
            <a:ext cx="8222100" cy="2710200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2981325" y="1814512"/>
            <a:ext cx="2914650" cy="3305175"/>
            <a:chOff x="0" y="0"/>
            <a:chExt cx="2914650" cy="3305175"/>
          </a:xfrm>
        </p:grpSpPr>
        <p:sp>
          <p:nvSpPr>
            <p:cNvPr id="11" name="Flowchart: Process 10"/>
            <p:cNvSpPr/>
            <p:nvPr/>
          </p:nvSpPr>
          <p:spPr>
            <a:xfrm>
              <a:off x="742950" y="0"/>
              <a:ext cx="1276350" cy="895350"/>
            </a:xfrm>
            <a:prstGeom prst="flowChart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ea typeface="Calibri"/>
                  <a:cs typeface="Times New Roman"/>
                </a:rPr>
                <a:t>Principles of Java Programming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ea typeface="Calibri"/>
                  <a:cs typeface="Times New Roman"/>
                </a:rPr>
                <a:t>46001</a:t>
              </a:r>
            </a:p>
          </p:txBody>
        </p:sp>
        <p:sp>
          <p:nvSpPr>
            <p:cNvPr id="12" name="Flowchart: Process 11"/>
            <p:cNvSpPr/>
            <p:nvPr/>
          </p:nvSpPr>
          <p:spPr>
            <a:xfrm>
              <a:off x="742950" y="1190625"/>
              <a:ext cx="1323975" cy="876300"/>
            </a:xfrm>
            <a:prstGeom prst="flowChart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ea typeface="Calibri"/>
                  <a:cs typeface="Times New Roman"/>
                </a:rPr>
                <a:t>Computer </a:t>
              </a:r>
              <a:br>
                <a:rPr lang="en-US" sz="1100">
                  <a:effectLst/>
                  <a:ea typeface="Calibri"/>
                  <a:cs typeface="Times New Roman"/>
                </a:rPr>
              </a:br>
              <a:r>
                <a:rPr lang="en-US" sz="1100">
                  <a:effectLst/>
                  <a:ea typeface="Calibri"/>
                  <a:cs typeface="Times New Roman"/>
                </a:rPr>
                <a:t>Science A – AP 465M</a:t>
              </a:r>
            </a:p>
          </p:txBody>
        </p:sp>
        <p:sp>
          <p:nvSpPr>
            <p:cNvPr id="13" name="Flowchart: Process 12"/>
            <p:cNvSpPr/>
            <p:nvPr/>
          </p:nvSpPr>
          <p:spPr>
            <a:xfrm>
              <a:off x="0" y="2428875"/>
              <a:ext cx="1323975" cy="876300"/>
            </a:xfrm>
            <a:prstGeom prst="flowChart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ea typeface="Calibri"/>
                  <a:cs typeface="Times New Roman"/>
                </a:rPr>
                <a:t>Advanced Data Structures  GT 471M</a:t>
              </a:r>
            </a:p>
          </p:txBody>
        </p:sp>
        <p:sp>
          <p:nvSpPr>
            <p:cNvPr id="14" name="Flowchart: Process 13"/>
            <p:cNvSpPr/>
            <p:nvPr/>
          </p:nvSpPr>
          <p:spPr>
            <a:xfrm>
              <a:off x="1581150" y="2428875"/>
              <a:ext cx="1333500" cy="876300"/>
            </a:xfrm>
            <a:prstGeom prst="flowChart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ea typeface="Calibri"/>
                  <a:cs typeface="Times New Roman"/>
                </a:rPr>
                <a:t>Advanced Object-Oriented Design GT 472M</a:t>
              </a:r>
            </a:p>
          </p:txBody>
        </p:sp>
      </p:grp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71900" y="1780750"/>
            <a:ext cx="4048499" cy="2635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 b="1" dirty="0">
                <a:solidFill>
                  <a:srgbClr val="212121"/>
                </a:solidFill>
              </a:rPr>
              <a:t>Computer Science A – </a:t>
            </a:r>
            <a:r>
              <a:rPr lang="en" sz="1400" b="1" dirty="0" smtClean="0">
                <a:solidFill>
                  <a:srgbClr val="212121"/>
                </a:solidFill>
              </a:rPr>
              <a:t>AP (Course # CT-475)</a:t>
            </a:r>
            <a:endParaRPr lang="en" sz="1400" b="1" dirty="0">
              <a:solidFill>
                <a:srgbClr val="212121"/>
              </a:solidFill>
            </a:endParaRP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lr>
                <a:srgbClr val="313131"/>
              </a:buClr>
              <a:buFont typeface="Arial"/>
              <a:buChar char="•"/>
            </a:pPr>
            <a:r>
              <a:rPr lang="en" sz="1200" dirty="0">
                <a:solidFill>
                  <a:srgbClr val="212121"/>
                </a:solidFill>
              </a:rPr>
              <a:t>Second Year High School Programming </a:t>
            </a:r>
            <a:r>
              <a:rPr lang="en" sz="1200" dirty="0" smtClean="0">
                <a:solidFill>
                  <a:srgbClr val="212121"/>
                </a:solidFill>
              </a:rPr>
              <a:t>Course (pre-req Principles of Java Programming GT Course # CT-465)</a:t>
            </a:r>
            <a:endParaRPr lang="en" sz="1200" dirty="0">
              <a:solidFill>
                <a:srgbClr val="212121"/>
              </a:solidFill>
            </a:endParaRP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lr>
                <a:srgbClr val="313131"/>
              </a:buClr>
              <a:buFont typeface="Arial"/>
              <a:buChar char="•"/>
            </a:pPr>
            <a:r>
              <a:rPr lang="en" sz="1200" dirty="0">
                <a:solidFill>
                  <a:srgbClr val="212121"/>
                </a:solidFill>
              </a:rPr>
              <a:t>Can fulfill entry level computer science course at the college level.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lr>
                <a:srgbClr val="313131"/>
              </a:buClr>
              <a:buFont typeface="Arial"/>
              <a:buChar char="•"/>
            </a:pPr>
            <a:r>
              <a:rPr lang="en" sz="1200" dirty="0">
                <a:solidFill>
                  <a:srgbClr val="212121"/>
                </a:solidFill>
              </a:rPr>
              <a:t>AP Exam – with appropriate score credits honored at many colleges</a:t>
            </a:r>
          </a:p>
          <a:p>
            <a:pPr lvl="0" rtl="0">
              <a:spcBef>
                <a:spcPts val="0"/>
              </a:spcBef>
              <a:buNone/>
            </a:pPr>
            <a:endParaRPr sz="1400" dirty="0">
              <a:solidFill>
                <a:srgbClr val="212121"/>
              </a:solidFill>
            </a:endParaRPr>
          </a:p>
        </p:txBody>
      </p:sp>
      <p:sp>
        <p:nvSpPr>
          <p:cNvPr id="96" name="Shape 96"/>
          <p:cNvSpPr txBox="1"/>
          <p:nvPr/>
        </p:nvSpPr>
        <p:spPr>
          <a:xfrm>
            <a:off x="4876674" y="1779375"/>
            <a:ext cx="4048499" cy="255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en" b="1" dirty="0">
                <a:solidFill>
                  <a:schemeClr val="bg2">
                    <a:lumMod val="50000"/>
                  </a:schemeClr>
                </a:solidFill>
                <a:latin typeface=""/>
                <a:ea typeface="Roboto"/>
                <a:cs typeface=""/>
                <a:sym typeface="Roboto"/>
              </a:rPr>
              <a:t>Principles of Computer Science – </a:t>
            </a:r>
            <a:r>
              <a:rPr lang="en" b="1" smtClean="0">
                <a:solidFill>
                  <a:schemeClr val="bg2">
                    <a:lumMod val="50000"/>
                  </a:schemeClr>
                </a:solidFill>
                <a:latin typeface=""/>
                <a:ea typeface="Roboto"/>
                <a:cs typeface=""/>
                <a:sym typeface="Roboto"/>
              </a:rPr>
              <a:t>AP </a:t>
            </a:r>
            <a:r>
              <a:rPr lang="en" b="1" smtClean="0">
                <a:solidFill>
                  <a:srgbClr val="212121"/>
                </a:solidFill>
              </a:rPr>
              <a:t> </a:t>
            </a:r>
            <a:r>
              <a:rPr lang="en" b="1" dirty="0">
                <a:solidFill>
                  <a:srgbClr val="212121"/>
                </a:solidFill>
              </a:rPr>
              <a:t>(Course # </a:t>
            </a:r>
            <a:r>
              <a:rPr lang="en" b="1" dirty="0" smtClean="0">
                <a:solidFill>
                  <a:srgbClr val="212121"/>
                </a:solidFill>
              </a:rPr>
              <a:t>CT-405)</a:t>
            </a:r>
            <a:endParaRPr lang="en" b="1" dirty="0">
              <a:solidFill>
                <a:srgbClr val="212121"/>
              </a:solidFill>
            </a:endParaRP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313131"/>
              </a:buClr>
              <a:buSzPct val="100000"/>
              <a:buFont typeface="Arial"/>
              <a:buChar char="•"/>
            </a:pPr>
            <a:r>
              <a:rPr lang="en" sz="1200" dirty="0" smtClean="0">
                <a:solidFill>
                  <a:schemeClr val="bg2">
                    <a:lumMod val="50000"/>
                  </a:schemeClr>
                </a:solidFill>
                <a:latin typeface=""/>
                <a:ea typeface="Roboto"/>
                <a:cs typeface=""/>
                <a:sym typeface="Roboto"/>
              </a:rPr>
              <a:t>Fulfills </a:t>
            </a:r>
            <a:r>
              <a:rPr lang="en" sz="1200" dirty="0">
                <a:solidFill>
                  <a:schemeClr val="bg2">
                    <a:lumMod val="50000"/>
                  </a:schemeClr>
                </a:solidFill>
                <a:latin typeface=""/>
                <a:ea typeface="Roboto"/>
                <a:cs typeface=""/>
                <a:sym typeface="Roboto"/>
              </a:rPr>
              <a:t>required technology credit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313131"/>
              </a:buClr>
              <a:buSzPct val="100000"/>
              <a:buFont typeface="Arial"/>
              <a:buChar char="•"/>
            </a:pPr>
            <a:r>
              <a:rPr lang="en" sz="1200" dirty="0" smtClean="0">
                <a:solidFill>
                  <a:schemeClr val="bg2">
                    <a:lumMod val="50000"/>
                  </a:schemeClr>
                </a:solidFill>
                <a:latin typeface=""/>
                <a:ea typeface="Roboto"/>
                <a:cs typeface=""/>
                <a:sym typeface="Roboto"/>
              </a:rPr>
              <a:t>Prerequiste – Algebra I 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313131"/>
              </a:buClr>
              <a:buSzPct val="100000"/>
              <a:buFont typeface="Arial"/>
              <a:buChar char="•"/>
            </a:pPr>
            <a:r>
              <a:rPr lang="en" sz="1200" dirty="0" smtClean="0">
                <a:solidFill>
                  <a:schemeClr val="bg2">
                    <a:lumMod val="50000"/>
                  </a:schemeClr>
                </a:solidFill>
                <a:latin typeface=""/>
                <a:ea typeface="Roboto"/>
                <a:cs typeface=""/>
                <a:sym typeface="Roboto"/>
              </a:rPr>
              <a:t>Strong writing skills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313131"/>
              </a:buClr>
              <a:buSzPct val="100000"/>
              <a:buFont typeface="Arial"/>
              <a:buChar char="•"/>
            </a:pPr>
            <a:r>
              <a:rPr lang="en" sz="1200" dirty="0" smtClean="0">
                <a:solidFill>
                  <a:schemeClr val="bg2">
                    <a:lumMod val="50000"/>
                  </a:schemeClr>
                </a:solidFill>
                <a:latin typeface=""/>
                <a:ea typeface="Roboto"/>
                <a:cs typeface=""/>
                <a:sym typeface="Roboto"/>
              </a:rPr>
              <a:t>General Entry Level Class which focuses on topics such as the Internet, Digital Information, Programming, Big Data, &amp; Building Apps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313131"/>
              </a:buClr>
              <a:buSzPct val="100000"/>
              <a:buFont typeface="Arial"/>
              <a:buChar char="•"/>
            </a:pPr>
            <a:r>
              <a:rPr lang="en" sz="1200" dirty="0" smtClean="0">
                <a:solidFill>
                  <a:schemeClr val="bg2">
                    <a:lumMod val="50000"/>
                  </a:schemeClr>
                </a:solidFill>
                <a:latin typeface=""/>
                <a:ea typeface="Roboto"/>
                <a:cs typeface=""/>
                <a:sym typeface="Roboto"/>
              </a:rPr>
              <a:t>AP </a:t>
            </a:r>
            <a:r>
              <a:rPr lang="en" sz="1200" dirty="0">
                <a:solidFill>
                  <a:schemeClr val="bg2">
                    <a:lumMod val="50000"/>
                  </a:schemeClr>
                </a:solidFill>
                <a:latin typeface=""/>
                <a:ea typeface="Roboto"/>
                <a:cs typeface=""/>
                <a:sym typeface="Roboto"/>
              </a:rPr>
              <a:t>Exam – with appropriate score credits honored at many colleges.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b="1" dirty="0">
              <a:solidFill>
                <a:schemeClr val="bg2">
                  <a:lumMod val="50000"/>
                </a:schemeClr>
              </a:solidFill>
              <a:latin typeface=""/>
              <a:ea typeface="Roboto"/>
              <a:cs typeface=""/>
              <a:sym typeface="Roboto"/>
            </a:endParaRPr>
          </a:p>
          <a:p>
            <a:pPr lvl="0" rtl="0">
              <a:spcBef>
                <a:spcPts val="0"/>
              </a:spcBef>
              <a:buNone/>
            </a:pPr>
            <a:endParaRPr dirty="0">
              <a:solidFill>
                <a:schemeClr val="bg2">
                  <a:lumMod val="50000"/>
                </a:schemeClr>
              </a:solidFill>
              <a:latin typeface=""/>
              <a:cs typeface="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60950" y="462700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Computer Science</a:t>
            </a:r>
          </a:p>
        </p:txBody>
      </p:sp>
    </p:spTree>
    <p:extLst>
      <p:ext uri="{BB962C8B-B14F-4D97-AF65-F5344CB8AC3E}">
        <p14:creationId xmlns:p14="http://schemas.microsoft.com/office/powerpoint/2010/main" val="149536077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1684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•"/>
            </a:pPr>
            <a:r>
              <a:rPr lang="en" sz="1600" dirty="0">
                <a:solidFill>
                  <a:srgbClr val="000000"/>
                </a:solidFill>
              </a:rPr>
              <a:t>Pre-Engineering Academy is a four-year sequence of five courses.</a:t>
            </a:r>
          </a:p>
          <a:p>
            <a:pPr marL="457200" lvl="0" indent="-228600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•"/>
            </a:pPr>
            <a:r>
              <a:rPr lang="en" sz="1600" dirty="0">
                <a:solidFill>
                  <a:srgbClr val="000000"/>
                </a:solidFill>
              </a:rPr>
              <a:t>Combined with traditional mathematics and science courses</a:t>
            </a:r>
          </a:p>
          <a:p>
            <a:pPr marL="457200" lvl="0" indent="-228600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•"/>
            </a:pPr>
            <a:r>
              <a:rPr lang="en" sz="1600" dirty="0">
                <a:solidFill>
                  <a:srgbClr val="000000"/>
                </a:solidFill>
              </a:rPr>
              <a:t>Students are introduced to the scope, rigor and discipline of engineering prior to entering college</a:t>
            </a:r>
            <a:r>
              <a:rPr lang="en" sz="1600" dirty="0" smtClean="0">
                <a:solidFill>
                  <a:srgbClr val="000000"/>
                </a:solidFill>
              </a:rPr>
              <a:t>.</a:t>
            </a:r>
            <a:endParaRPr lang="en" sz="16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endParaRPr sz="1600" dirty="0"/>
          </a:p>
        </p:txBody>
      </p:sp>
      <p:graphicFrame>
        <p:nvGraphicFramePr>
          <p:cNvPr id="121" name="Shape 121"/>
          <p:cNvGraphicFramePr/>
          <p:nvPr>
            <p:extLst>
              <p:ext uri="{D42A27DB-BD31-4B8C-83A1-F6EECF244321}">
                <p14:modId xmlns:p14="http://schemas.microsoft.com/office/powerpoint/2010/main" val="3023332195"/>
              </p:ext>
            </p:extLst>
          </p:nvPr>
        </p:nvGraphicFramePr>
        <p:xfrm>
          <a:off x="831575" y="2997200"/>
          <a:ext cx="7239000" cy="1603188"/>
        </p:xfrm>
        <a:graphic>
          <a:graphicData uri="http://schemas.openxmlformats.org/drawingml/2006/table">
            <a:tbl>
              <a:tblPr>
                <a:noFill/>
                <a:tableStyleId>{27AF1889-9899-420C-A61D-8732F20A8BC0}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Grade 9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Grade 10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Grade 11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Grade 12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 b="1" i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PLTW  Introduction to Engineering </a:t>
                      </a:r>
                      <a:r>
                        <a:rPr lang="en" sz="1200" b="1" i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Design </a:t>
                      </a:r>
                      <a:r>
                        <a:rPr lang="en" sz="1200" b="1" i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G/T</a:t>
                      </a:r>
                      <a:endParaRPr lang="en" sz="1200" b="1" i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12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 b="1" i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Principles of Engineering G/T</a:t>
                      </a:r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12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 b="1" i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Digital Engineering </a:t>
                      </a:r>
                      <a:endParaRPr lang="en-US" sz="1200" b="1" i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pPr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 b="1" i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G/T</a:t>
                      </a:r>
                      <a:endParaRPr lang="en" sz="1200" b="1" i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pPr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 b="1" i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Computer Integrated Manufacturing G/T</a:t>
                      </a:r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12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 b="1" i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Engineering Design</a:t>
                      </a:r>
                    </a:p>
                    <a:p>
                      <a:pPr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 b="1" i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&amp; Development G/T</a:t>
                      </a:r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12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pic>
        <p:nvPicPr>
          <p:cNvPr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51725" y="508349"/>
            <a:ext cx="1874749" cy="72455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60950" y="462700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Project Lead the Way</a:t>
            </a:r>
          </a:p>
        </p:txBody>
      </p:sp>
      <p:pic>
        <p:nvPicPr>
          <p:cNvPr id="124" name="Shape 1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225" y="508349"/>
            <a:ext cx="1874749" cy="724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663169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60950" y="75107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dirty="0"/>
              <a:t>Co-curricular CTE Clubs/Organizations at MRHS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518400" y="1742004"/>
            <a:ext cx="8222100" cy="350309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Arial"/>
              <a:buChar char="•"/>
            </a:pPr>
            <a:r>
              <a:rPr lang="en" sz="1400" dirty="0">
                <a:solidFill>
                  <a:srgbClr val="000000"/>
                </a:solidFill>
              </a:rPr>
              <a:t>Future Business Leaders of America (FBLA) - Ms. Burke		</a:t>
            </a:r>
            <a:endParaRPr lang="en-US" sz="1400" dirty="0" smtClean="0">
              <a:solidFill>
                <a:srgbClr val="000000"/>
              </a:solidFill>
            </a:endParaRP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Arial"/>
              <a:buChar char="•"/>
            </a:pPr>
            <a:r>
              <a:rPr lang="en" sz="1400" dirty="0" smtClean="0">
                <a:solidFill>
                  <a:srgbClr val="000000"/>
                </a:solidFill>
              </a:rPr>
              <a:t>Millionaires </a:t>
            </a:r>
            <a:r>
              <a:rPr lang="en" sz="1400" dirty="0">
                <a:solidFill>
                  <a:srgbClr val="000000"/>
                </a:solidFill>
              </a:rPr>
              <a:t>Club - Ms. </a:t>
            </a:r>
            <a:r>
              <a:rPr lang="en" sz="1400" dirty="0" smtClean="0">
                <a:solidFill>
                  <a:srgbClr val="000000"/>
                </a:solidFill>
              </a:rPr>
              <a:t>Burke</a:t>
            </a:r>
            <a:r>
              <a:rPr lang="en" sz="1400" dirty="0">
                <a:solidFill>
                  <a:srgbClr val="000000"/>
                </a:solidFill>
              </a:rPr>
              <a:t>					</a:t>
            </a:r>
            <a:endParaRPr lang="en-US" sz="1400" dirty="0" smtClean="0">
              <a:solidFill>
                <a:srgbClr val="000000"/>
              </a:solidFill>
            </a:endParaRP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Arial"/>
              <a:buChar char="•"/>
            </a:pPr>
            <a:r>
              <a:rPr lang="en" sz="1400" dirty="0" smtClean="0">
                <a:solidFill>
                  <a:srgbClr val="000000"/>
                </a:solidFill>
              </a:rPr>
              <a:t>Educators </a:t>
            </a:r>
            <a:r>
              <a:rPr lang="en" sz="1400" dirty="0">
                <a:solidFill>
                  <a:srgbClr val="000000"/>
                </a:solidFill>
              </a:rPr>
              <a:t>Rising - Ms. Burke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Arial"/>
              <a:buChar char="•"/>
            </a:pPr>
            <a:r>
              <a:rPr lang="en" sz="1400" dirty="0">
                <a:solidFill>
                  <a:srgbClr val="000000"/>
                </a:solidFill>
              </a:rPr>
              <a:t>She++  Programming Club - Ms. Cannella					</a:t>
            </a:r>
            <a:endParaRPr lang="en-US" sz="1400" dirty="0" smtClean="0">
              <a:solidFill>
                <a:srgbClr val="000000"/>
              </a:solidFill>
            </a:endParaRP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Arial"/>
              <a:buChar char="•"/>
            </a:pPr>
            <a:r>
              <a:rPr lang="en" sz="1400" dirty="0" smtClean="0">
                <a:solidFill>
                  <a:srgbClr val="000000"/>
                </a:solidFill>
              </a:rPr>
              <a:t>Robotics </a:t>
            </a:r>
            <a:r>
              <a:rPr lang="en" sz="1400" dirty="0">
                <a:solidFill>
                  <a:srgbClr val="000000"/>
                </a:solidFill>
              </a:rPr>
              <a:t>- Mr. Rodis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Arial"/>
              <a:buChar char="•"/>
            </a:pPr>
            <a:r>
              <a:rPr lang="en" sz="1400" dirty="0">
                <a:solidFill>
                  <a:srgbClr val="000000"/>
                </a:solidFill>
              </a:rPr>
              <a:t>National Technical Honor Society (NTHS) - Mr. Rodis			</a:t>
            </a:r>
            <a:endParaRPr lang="en-US" sz="1400" dirty="0" smtClean="0">
              <a:solidFill>
                <a:srgbClr val="000000"/>
              </a:solidFill>
            </a:endParaRP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Arial"/>
              <a:buChar char="•"/>
            </a:pPr>
            <a:r>
              <a:rPr lang="en" sz="1400" dirty="0" smtClean="0">
                <a:solidFill>
                  <a:srgbClr val="000000"/>
                </a:solidFill>
              </a:rPr>
              <a:t>Gaming </a:t>
            </a:r>
            <a:r>
              <a:rPr lang="en" sz="1400" dirty="0">
                <a:solidFill>
                  <a:srgbClr val="000000"/>
                </a:solidFill>
              </a:rPr>
              <a:t>Club - Ms. Molds 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Arial"/>
              <a:buChar char="•"/>
            </a:pPr>
            <a:r>
              <a:rPr lang="en" sz="1400" dirty="0">
                <a:solidFill>
                  <a:srgbClr val="000000"/>
                </a:solidFill>
              </a:rPr>
              <a:t>Health Occupational Students of America (HOSA) - Mr. Eckert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490</Words>
  <Application>Microsoft Office PowerPoint</Application>
  <PresentationFormat>On-screen Show (16:9)</PresentationFormat>
  <Paragraphs>77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Times New Roman</vt:lpstr>
      <vt:lpstr>Wingdings</vt:lpstr>
      <vt:lpstr>Roboto</vt:lpstr>
      <vt:lpstr>Calibri</vt:lpstr>
      <vt:lpstr>material</vt:lpstr>
      <vt:lpstr>High School CTE Electives</vt:lpstr>
      <vt:lpstr>Career Technology Education</vt:lpstr>
      <vt:lpstr>Graduation Requirements</vt:lpstr>
      <vt:lpstr>Career Technology Education </vt:lpstr>
      <vt:lpstr>Computer Science</vt:lpstr>
      <vt:lpstr>Computer Science</vt:lpstr>
      <vt:lpstr>Project Lead the Way</vt:lpstr>
      <vt:lpstr>Co-curricular CTE Clubs/Organizations at MRHS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Marriotts Ridge High School Parent Night</dc:title>
  <dc:creator>Lorene E. Cannella</dc:creator>
  <cp:lastModifiedBy>Administrator</cp:lastModifiedBy>
  <cp:revision>32</cp:revision>
  <cp:lastPrinted>2017-01-04T12:28:53Z</cp:lastPrinted>
  <dcterms:created xsi:type="dcterms:W3CDTF">2015-11-11T13:23:00Z</dcterms:created>
  <dcterms:modified xsi:type="dcterms:W3CDTF">2017-01-05T16:27:54Z</dcterms:modified>
</cp:coreProperties>
</file>