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86" r:id="rId2"/>
    <p:sldId id="270" r:id="rId3"/>
    <p:sldId id="288" r:id="rId4"/>
    <p:sldId id="274" r:id="rId5"/>
    <p:sldId id="289" r:id="rId6"/>
    <p:sldId id="290" r:id="rId7"/>
    <p:sldId id="291" r:id="rId8"/>
    <p:sldId id="273" r:id="rId9"/>
    <p:sldId id="287" r:id="rId10"/>
    <p:sldId id="269" r:id="rId11"/>
  </p:sldIdLst>
  <p:sldSz cx="9144000" cy="5143500" type="screen16x9"/>
  <p:notesSz cx="7010400" cy="9296400"/>
  <p:embeddedFontLst>
    <p:embeddedFont>
      <p:font typeface="Playfair Display" panose="020B060402020202020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C9352B-47FC-4BE8-AB17-192DD269C4A7}">
  <a:tblStyle styleId="{25C9352B-47FC-4BE8-AB17-192DD269C4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03" autoAdjust="0"/>
  </p:normalViewPr>
  <p:slideViewPr>
    <p:cSldViewPr snapToGrid="0">
      <p:cViewPr varScale="1">
        <p:scale>
          <a:sx n="87" d="100"/>
          <a:sy n="87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1F351E-62DB-45FA-A5D5-4E7CC9AE5D69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DC2961-3159-4A18-B407-6AA25A2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3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b782e6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b782e6d0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54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87ab457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87ab4571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87ab457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87ab4571_0_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7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87ab457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87ab4571_0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87ab45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87ab4571_0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MRHS </a:t>
            </a:r>
            <a:r>
              <a:rPr lang="en" dirty="0" smtClean="0"/>
              <a:t>Math </a:t>
            </a:r>
            <a:r>
              <a:rPr lang="en" dirty="0"/>
              <a:t>Department</a:t>
            </a:r>
            <a:endParaRPr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620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Course Registration </a:t>
            </a:r>
            <a:r>
              <a:rPr lang="en" sz="3000" dirty="0" smtClean="0"/>
              <a:t>Information</a:t>
            </a:r>
            <a:endParaRPr sz="3000"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dirty="0" smtClean="0"/>
              <a:t>Jenni Clarkin, Math </a:t>
            </a:r>
            <a:r>
              <a:rPr lang="en" sz="3000" dirty="0"/>
              <a:t>ITL</a:t>
            </a:r>
            <a:br>
              <a:rPr lang="en" sz="3000" dirty="0"/>
            </a:br>
            <a:r>
              <a:rPr lang="en" sz="3000" dirty="0" smtClean="0"/>
              <a:t>jclarkin@hcpss.org</a:t>
            </a:r>
            <a:endParaRPr sz="3000" dirty="0"/>
          </a:p>
        </p:txBody>
      </p:sp>
      <p:pic>
        <p:nvPicPr>
          <p:cNvPr id="4" name="Google Shape;134;p25" descr="File:Love math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94273">
            <a:off x="494295" y="2551731"/>
            <a:ext cx="1978726" cy="182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0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0" y="304800"/>
            <a:ext cx="5133975" cy="44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 descr="TI-84 Plus graphin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25" y="304800"/>
            <a:ext cx="3249950" cy="444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10375" cy="34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325" y="3606950"/>
            <a:ext cx="80010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 descr="File:Graduation Think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3676" y="870050"/>
            <a:ext cx="2195574" cy="21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Solid Math Foundation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94431"/>
            <a:ext cx="8520600" cy="3475540"/>
          </a:xfrm>
        </p:spPr>
        <p:txBody>
          <a:bodyPr/>
          <a:lstStyle/>
          <a:p>
            <a:r>
              <a:rPr lang="en-US" sz="1600" dirty="0" smtClean="0"/>
              <a:t>Is the utmost of importance!</a:t>
            </a:r>
          </a:p>
          <a:p>
            <a:endParaRPr lang="en-US" sz="1600" dirty="0" smtClean="0"/>
          </a:p>
          <a:p>
            <a:r>
              <a:rPr lang="en-US" sz="1600" dirty="0" smtClean="0"/>
              <a:t>Need to be appropriately placed to get adequate support</a:t>
            </a:r>
          </a:p>
          <a:p>
            <a:endParaRPr lang="en-US" sz="1600" dirty="0"/>
          </a:p>
          <a:p>
            <a:r>
              <a:rPr lang="en-US" sz="1600" dirty="0" smtClean="0"/>
              <a:t>Should be challenged but not overwhelmed &amp; requiring a lot of outside help</a:t>
            </a:r>
          </a:p>
          <a:p>
            <a:endParaRPr lang="en-US" sz="1600" dirty="0"/>
          </a:p>
          <a:p>
            <a:r>
              <a:rPr lang="en-US" sz="1600" dirty="0" smtClean="0"/>
              <a:t>Not grade focused!! Learning comes better this way with less stress</a:t>
            </a:r>
          </a:p>
          <a:p>
            <a:endParaRPr lang="en-US" sz="1600" dirty="0"/>
          </a:p>
          <a:p>
            <a:r>
              <a:rPr lang="en-US" sz="1600" dirty="0" smtClean="0"/>
              <a:t>Mistakes are OK!  We learn best through them – not stepping in too often is KEY!</a:t>
            </a:r>
          </a:p>
          <a:p>
            <a:endParaRPr lang="en-US" sz="1600" dirty="0"/>
          </a:p>
          <a:p>
            <a:r>
              <a:rPr lang="en-US" sz="1600" dirty="0" smtClean="0"/>
              <a:t>It is NOT recommended to take anything other than Geometry during Summer School.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73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10574" cy="48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057525" cy="5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Currently in Common Core 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sz="1800" b="1" u="sng" dirty="0" smtClean="0"/>
              <a:t>Algebra 1</a:t>
            </a:r>
          </a:p>
          <a:p>
            <a:endParaRPr lang="en-US" sz="1800" b="1" u="sng" dirty="0"/>
          </a:p>
          <a:p>
            <a:r>
              <a:rPr lang="en-US" dirty="0" smtClean="0"/>
              <a:t>On grade level</a:t>
            </a:r>
          </a:p>
          <a:p>
            <a:r>
              <a:rPr lang="en-US" dirty="0"/>
              <a:t>Performs well without additional </a:t>
            </a:r>
            <a:r>
              <a:rPr lang="en-US" dirty="0" smtClean="0"/>
              <a:t>supports</a:t>
            </a:r>
          </a:p>
          <a:p>
            <a:r>
              <a:rPr lang="en-US" dirty="0"/>
              <a:t>C’s or above on Tests &amp; Quizzes</a:t>
            </a:r>
          </a:p>
          <a:p>
            <a:endParaRPr lang="en-US" dirty="0" smtClean="0"/>
          </a:p>
          <a:p>
            <a:pPr marL="139700" indent="0">
              <a:buNone/>
            </a:pPr>
            <a:r>
              <a:rPr lang="en-US" dirty="0" smtClean="0"/>
              <a:t>Teacher will be available as regular to assist students during the class and after school as needed.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sz="1800" b="1" u="sng" dirty="0" smtClean="0"/>
              <a:t>Algebra 1 + Algebra 1 Seminar</a:t>
            </a:r>
          </a:p>
          <a:p>
            <a:endParaRPr lang="en-US" dirty="0"/>
          </a:p>
          <a:p>
            <a:r>
              <a:rPr lang="en-US" dirty="0"/>
              <a:t>Students are performing below grade level and/or require extra time to process and master concepts and/or procedural </a:t>
            </a:r>
            <a:r>
              <a:rPr lang="en-US" dirty="0" smtClean="0"/>
              <a:t>skills</a:t>
            </a:r>
          </a:p>
          <a:p>
            <a:r>
              <a:rPr lang="en-US" dirty="0"/>
              <a:t>D’s &amp; E’s on Tests &amp; Quizzes</a:t>
            </a:r>
          </a:p>
          <a:p>
            <a:endParaRPr lang="en-US" dirty="0" smtClean="0"/>
          </a:p>
          <a:p>
            <a:pPr marL="139700" indent="0">
              <a:buNone/>
            </a:pPr>
            <a:r>
              <a:rPr lang="en-US" dirty="0" smtClean="0"/>
              <a:t>Seminar teacher </a:t>
            </a:r>
            <a:r>
              <a:rPr lang="en-US" dirty="0"/>
              <a:t>will </a:t>
            </a:r>
            <a:r>
              <a:rPr lang="en-US" dirty="0" smtClean="0"/>
              <a:t>be able to pre-teach new material in class, spend extra time on difficult material, give alternative strategies to learn the material, and sometimes do practice tests to prepare for upcoming assessments.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Currently in Algebra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1700" y="2035275"/>
            <a:ext cx="3999900" cy="2521978"/>
          </a:xfrm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sz="1800" b="1" u="sng" dirty="0" smtClean="0"/>
              <a:t>Geometry</a:t>
            </a:r>
            <a:endParaRPr lang="en-US" sz="1800" b="1" u="sng" dirty="0"/>
          </a:p>
          <a:p>
            <a:r>
              <a:rPr lang="en-US" dirty="0"/>
              <a:t>Passed Algebra 1 but may need some assistance with mastering the </a:t>
            </a:r>
            <a:r>
              <a:rPr lang="en-US" dirty="0" smtClean="0"/>
              <a:t>content</a:t>
            </a:r>
          </a:p>
          <a:p>
            <a:r>
              <a:rPr lang="en-US" dirty="0"/>
              <a:t>Defaults to procedural knowledge and may lack fluency in algebraic computation (e.g. solving equations, factoring, etc</a:t>
            </a:r>
            <a:r>
              <a:rPr lang="en-US" dirty="0" smtClean="0"/>
              <a:t>.)</a:t>
            </a:r>
          </a:p>
          <a:p>
            <a:r>
              <a:rPr lang="en-US" dirty="0"/>
              <a:t>May demonstrate difficulty with logical reasoning and making </a:t>
            </a:r>
            <a:r>
              <a:rPr lang="en-US" dirty="0" smtClean="0"/>
              <a:t>connections</a:t>
            </a:r>
          </a:p>
          <a:p>
            <a:r>
              <a:rPr lang="en-US" dirty="0"/>
              <a:t>B’s, C’s &amp; D’s on Tests &amp; Quizzes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832400" y="2035275"/>
            <a:ext cx="3999900" cy="2455610"/>
          </a:xfrm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sz="1800" b="1" u="sng" dirty="0" smtClean="0"/>
              <a:t>Geometry GT</a:t>
            </a:r>
            <a:endParaRPr lang="en-US" dirty="0"/>
          </a:p>
          <a:p>
            <a:r>
              <a:rPr lang="en-US" dirty="0"/>
              <a:t>Demonstrates proficiency in logical reasoning and making connections without additional supports</a:t>
            </a:r>
            <a:r>
              <a:rPr lang="en-US" dirty="0" smtClean="0"/>
              <a:t>.</a:t>
            </a:r>
          </a:p>
          <a:p>
            <a:r>
              <a:rPr lang="en-US" dirty="0"/>
              <a:t>Excels in productively struggling through new material while working individually and in groups.</a:t>
            </a:r>
            <a:endParaRPr lang="en-US" dirty="0" smtClean="0"/>
          </a:p>
          <a:p>
            <a:r>
              <a:rPr lang="en-US" dirty="0"/>
              <a:t>A’s on Test &amp; Quizzes, scored at least a 3 on PARCC</a:t>
            </a:r>
          </a:p>
          <a:p>
            <a:pPr marL="139700" indent="0">
              <a:buNone/>
            </a:pPr>
            <a:endParaRPr lang="en-US" dirty="0" smtClean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9408" y="1017450"/>
            <a:ext cx="7684384" cy="879987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1800" b="1" u="sng" dirty="0" smtClean="0"/>
              <a:t>Repeat Algebra 1</a:t>
            </a:r>
          </a:p>
          <a:p>
            <a:r>
              <a:rPr lang="en-US" dirty="0" smtClean="0"/>
              <a:t>Consistent difficultly with material and could benefit from a stronger foundation</a:t>
            </a:r>
          </a:p>
          <a:p>
            <a:r>
              <a:rPr lang="en-US" dirty="0" smtClean="0"/>
              <a:t>D’s and E’s </a:t>
            </a:r>
            <a:r>
              <a:rPr lang="en-US" dirty="0"/>
              <a:t>on Tests &amp; Quizzes</a:t>
            </a:r>
          </a:p>
          <a:p>
            <a:pPr marL="139700" indent="0">
              <a:buNone/>
            </a:pPr>
            <a:endParaRPr lang="en-US" dirty="0" smtClean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11700" y="4563399"/>
            <a:ext cx="3999900" cy="50636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1800" b="1" dirty="0" smtClean="0"/>
              <a:t>Geometry Seminar also available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832400" y="4490885"/>
            <a:ext cx="3999900" cy="600997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b="1" dirty="0" smtClean="0"/>
              <a:t>Algebra 2 GT concurrently for exceptionally strong students with 4 or 5 on PARCC</a:t>
            </a:r>
          </a:p>
        </p:txBody>
      </p:sp>
    </p:spTree>
    <p:extLst>
      <p:ext uri="{BB962C8B-B14F-4D97-AF65-F5344CB8AC3E}">
        <p14:creationId xmlns:p14="http://schemas.microsoft.com/office/powerpoint/2010/main" val="28455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Currently in Geometry GT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999900" cy="2701068"/>
          </a:xfrm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sz="1800" b="1" u="sng" dirty="0" smtClean="0"/>
              <a:t>Algebra 2</a:t>
            </a:r>
            <a:endParaRPr lang="en-US" sz="1800" b="1" u="sng" dirty="0"/>
          </a:p>
          <a:p>
            <a:r>
              <a:rPr lang="en-US" dirty="0"/>
              <a:t>Student would benefit from a slightly slower paced class than Algebra 2 GT. May require extra time to process and master concepts and/or procedural </a:t>
            </a:r>
            <a:r>
              <a:rPr lang="en-US" dirty="0" smtClean="0"/>
              <a:t>skills</a:t>
            </a:r>
          </a:p>
          <a:p>
            <a:r>
              <a:rPr lang="en-US" dirty="0"/>
              <a:t>Some gaps may be evident in Algebra I skills, both conceptually and </a:t>
            </a:r>
            <a:r>
              <a:rPr lang="en-US" dirty="0" smtClean="0"/>
              <a:t>procedural</a:t>
            </a:r>
          </a:p>
          <a:p>
            <a:r>
              <a:rPr lang="en-US" dirty="0" smtClean="0"/>
              <a:t>Look at what they did in Algebra 1 NOT Geometry - Some </a:t>
            </a:r>
            <a:r>
              <a:rPr lang="en-US" dirty="0"/>
              <a:t>A’s, Most B’s &amp; All C’s on </a:t>
            </a:r>
            <a:r>
              <a:rPr lang="en-US" dirty="0" smtClean="0"/>
              <a:t>Tests &amp; Quizzes</a:t>
            </a:r>
          </a:p>
          <a:p>
            <a:endParaRPr lang="en-US" dirty="0" smtClean="0"/>
          </a:p>
          <a:p>
            <a:pPr marL="1397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832400" y="1152475"/>
            <a:ext cx="3999900" cy="2701068"/>
          </a:xfrm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sz="1800" b="1" u="sng" dirty="0" smtClean="0"/>
              <a:t>Algebra 2 GT</a:t>
            </a:r>
            <a:endParaRPr lang="en-US" dirty="0"/>
          </a:p>
          <a:p>
            <a:r>
              <a:rPr lang="en-US" dirty="0"/>
              <a:t>Strong foundation in algebraic skills</a:t>
            </a:r>
            <a:r>
              <a:rPr lang="en-US" dirty="0" smtClean="0"/>
              <a:t>.</a:t>
            </a:r>
          </a:p>
          <a:p>
            <a:r>
              <a:rPr lang="en-US" dirty="0"/>
              <a:t>Able to work independently, responsibly, and perseveres while </a:t>
            </a:r>
            <a:r>
              <a:rPr lang="en-US" dirty="0" smtClean="0"/>
              <a:t>problem-solving</a:t>
            </a:r>
          </a:p>
          <a:p>
            <a:r>
              <a:rPr lang="en-US" dirty="0"/>
              <a:t>Scored at a 4 or higher on PARCC - Algebra 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/>
              <a:t>A’s &amp; B’s on Tests &amp; Quizzes</a:t>
            </a:r>
            <a:r>
              <a:rPr lang="en-US" dirty="0" smtClean="0"/>
              <a:t> </a:t>
            </a:r>
            <a:r>
              <a:rPr lang="en-US" dirty="0"/>
              <a:t>in Algebra </a:t>
            </a:r>
            <a:r>
              <a:rPr lang="en-US" dirty="0" smtClean="0"/>
              <a:t>1 &amp; Geometry </a:t>
            </a:r>
            <a:r>
              <a:rPr lang="en-US" dirty="0"/>
              <a:t>GT</a:t>
            </a:r>
          </a:p>
          <a:p>
            <a:endParaRPr lang="en-US" dirty="0" smtClean="0"/>
          </a:p>
          <a:p>
            <a:pPr marL="1397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06173" y="4062728"/>
            <a:ext cx="7684384" cy="879987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1800" b="1" u="sng" dirty="0" smtClean="0"/>
              <a:t>Repeat Geometry</a:t>
            </a:r>
          </a:p>
          <a:p>
            <a:r>
              <a:rPr lang="en-US" dirty="0" smtClean="0"/>
              <a:t>Consistent difficultly with material and could benefit from a stronger foundation</a:t>
            </a:r>
          </a:p>
          <a:p>
            <a:r>
              <a:rPr lang="en-US" dirty="0"/>
              <a:t>E’s on Tests &amp; Quizzes</a:t>
            </a:r>
          </a:p>
          <a:p>
            <a:pPr marL="1397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8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1526" cy="10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54250"/>
            <a:ext cx="4405125" cy="359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4725" y="1354250"/>
            <a:ext cx="4349200" cy="35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Course Catalog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Graduation Requirements – pages 2-3</a:t>
            </a:r>
          </a:p>
          <a:p>
            <a:endParaRPr lang="en-US" dirty="0" smtClean="0"/>
          </a:p>
          <a:p>
            <a:r>
              <a:rPr lang="en-US" dirty="0" smtClean="0"/>
              <a:t>Assessment Requirements – pages 4-5</a:t>
            </a:r>
          </a:p>
          <a:p>
            <a:endParaRPr lang="en-US" dirty="0" smtClean="0"/>
          </a:p>
          <a:p>
            <a:r>
              <a:rPr lang="en-US" dirty="0" smtClean="0"/>
              <a:t>General Information – pages 10-24</a:t>
            </a:r>
          </a:p>
          <a:p>
            <a:endParaRPr lang="en-US" dirty="0" smtClean="0"/>
          </a:p>
          <a:p>
            <a:r>
              <a:rPr lang="en-US" dirty="0" smtClean="0"/>
              <a:t>Mathematics – pages 107-112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489</Words>
  <Application>Microsoft Office PowerPoint</Application>
  <PresentationFormat>On-screen Show (16:9)</PresentationFormat>
  <Paragraphs>69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Playfair Display</vt:lpstr>
      <vt:lpstr>Arial</vt:lpstr>
      <vt:lpstr>Lato</vt:lpstr>
      <vt:lpstr>Coral</vt:lpstr>
      <vt:lpstr>MRHS Math Department</vt:lpstr>
      <vt:lpstr>PowerPoint Presentation</vt:lpstr>
      <vt:lpstr>Building a Solid Math Foundation</vt:lpstr>
      <vt:lpstr>PowerPoint Presentation</vt:lpstr>
      <vt:lpstr>Currently in Common Core 8</vt:lpstr>
      <vt:lpstr>Currently in Algebra 1</vt:lpstr>
      <vt:lpstr>Currently in Geometry GT</vt:lpstr>
      <vt:lpstr>PowerPoint Presentation</vt:lpstr>
      <vt:lpstr>In the Course Catalog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for 9th grade Social Studies</dc:title>
  <dc:creator>Jennifer C. Clarkin</dc:creator>
  <cp:lastModifiedBy>Karyn R. Littlejohn</cp:lastModifiedBy>
  <cp:revision>10</cp:revision>
  <cp:lastPrinted>2019-01-10T22:47:43Z</cp:lastPrinted>
  <dcterms:modified xsi:type="dcterms:W3CDTF">2019-01-16T16:37:54Z</dcterms:modified>
</cp:coreProperties>
</file>