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78" r:id="rId2"/>
    <p:sldId id="279" r:id="rId3"/>
    <p:sldId id="280" r:id="rId4"/>
    <p:sldId id="281" r:id="rId5"/>
    <p:sldId id="282" r:id="rId6"/>
    <p:sldId id="283" r:id="rId7"/>
    <p:sldId id="284" r:id="rId8"/>
  </p:sldIdLst>
  <p:sldSz cx="9144000" cy="5143500" type="screen16x9"/>
  <p:notesSz cx="6858000" cy="9144000"/>
  <p:embeddedFontLst>
    <p:embeddedFont>
      <p:font typeface="Playfair Display" panose="020B0604020202020204" charset="0"/>
      <p:regular r:id="rId10"/>
      <p:bold r:id="rId11"/>
      <p:italic r:id="rId12"/>
      <p:boldItalic r:id="rId13"/>
    </p:embeddedFont>
    <p:embeddedFont>
      <p:font typeface="Lat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FD1A10-AC07-427D-BB43-D542D9C30C0D}">
  <a:tblStyle styleId="{63FD1A10-AC07-427D-BB43-D542D9C30C0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df94859e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df94859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db4949987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db4949987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db494998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db494998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db4949987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db4949987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db494998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db494998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db4949987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db4949987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db4949987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db4949987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iferE_patterson@hcps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MRHS English Deparmtent</a:t>
            </a:r>
            <a:endParaRPr/>
          </a:p>
        </p:txBody>
      </p:sp>
      <p:sp>
        <p:nvSpPr>
          <p:cNvPr id="197" name="Google Shape;19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 Patterson, English Instructional Team Leader</a:t>
            </a:r>
            <a:endParaRPr/>
          </a:p>
          <a:p>
            <a:pPr marL="0" lvl="0" indent="0" algn="l" rtl="0">
              <a:spcBef>
                <a:spcPts val="1600"/>
              </a:spcBef>
              <a:spcAft>
                <a:spcPts val="0"/>
              </a:spcAft>
              <a:buNone/>
            </a:pPr>
            <a:r>
              <a:rPr lang="en" u="sng">
                <a:solidFill>
                  <a:schemeClr val="hlink"/>
                </a:solidFill>
                <a:hlinkClick r:id="rId3"/>
              </a:rPr>
              <a:t>jenniferE_patterson@hcpss.org</a:t>
            </a:r>
            <a:r>
              <a:rPr lang="en"/>
              <a:t>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98" name="Google Shape;198;p35"/>
          <p:cNvPicPr preferRelativeResize="0"/>
          <p:nvPr/>
        </p:nvPicPr>
        <p:blipFill>
          <a:blip r:embed="rId4">
            <a:alphaModFix/>
          </a:blip>
          <a:stretch>
            <a:fillRect/>
          </a:stretch>
        </p:blipFill>
        <p:spPr>
          <a:xfrm>
            <a:off x="1087850" y="2260175"/>
            <a:ext cx="7744450" cy="2450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6"/>
          <p:cNvSpPr txBox="1">
            <a:spLocks noGrp="1"/>
          </p:cNvSpPr>
          <p:nvPr>
            <p:ph type="title"/>
          </p:nvPr>
        </p:nvSpPr>
        <p:spPr>
          <a:xfrm>
            <a:off x="311700" y="1032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9th Grade English</a:t>
            </a:r>
            <a:endParaRPr/>
          </a:p>
        </p:txBody>
      </p:sp>
      <p:sp>
        <p:nvSpPr>
          <p:cNvPr id="204" name="Google Shape;204;p36"/>
          <p:cNvSpPr txBox="1">
            <a:spLocks noGrp="1"/>
          </p:cNvSpPr>
          <p:nvPr>
            <p:ph type="body" idx="1"/>
          </p:nvPr>
        </p:nvSpPr>
        <p:spPr>
          <a:xfrm>
            <a:off x="311700" y="660725"/>
            <a:ext cx="8520600" cy="390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English 9 (1015); English 9 Honors (101M); English 9 GT (102M)</a:t>
            </a:r>
            <a:endParaRPr/>
          </a:p>
          <a:p>
            <a:pPr marL="0" lvl="0" indent="0" algn="l" rtl="0">
              <a:spcBef>
                <a:spcPts val="1600"/>
              </a:spcBef>
              <a:spcAft>
                <a:spcPts val="0"/>
              </a:spcAft>
              <a:buNone/>
            </a:pPr>
            <a:r>
              <a:rPr lang="en">
                <a:solidFill>
                  <a:srgbClr val="980000"/>
                </a:solidFill>
                <a:latin typeface="Arial"/>
                <a:ea typeface="Arial"/>
                <a:cs typeface="Arial"/>
                <a:sym typeface="Arial"/>
              </a:rPr>
              <a:t>All of the English 9 courses focus on reading, writing, listening, and speaking skills with rigorous literary texts and non-fiction texts.</a:t>
            </a:r>
            <a:endParaRPr>
              <a:solidFill>
                <a:srgbClr val="98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Students will perform close readings of texts determining and analyzing</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theme and main idea.</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characterization including comparing characters between and among texts.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vocabulary including connotative and denotative meanings.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social commentary.</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author’s purpose including use of rhetorical devices.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structure and development of ideas and arguments.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connections between/among texts and the real world.</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mood and tone.</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the historical significance of the time period in which the text was written.</a:t>
            </a:r>
            <a:endParaRPr>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title"/>
          </p:nvPr>
        </p:nvSpPr>
        <p:spPr>
          <a:xfrm>
            <a:off x="311700" y="10325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9th Grade English (Continued).</a:t>
            </a:r>
            <a:endParaRPr/>
          </a:p>
        </p:txBody>
      </p:sp>
      <p:sp>
        <p:nvSpPr>
          <p:cNvPr id="210" name="Google Shape;210;p37"/>
          <p:cNvSpPr txBox="1">
            <a:spLocks noGrp="1"/>
          </p:cNvSpPr>
          <p:nvPr>
            <p:ph type="body" idx="1"/>
          </p:nvPr>
        </p:nvSpPr>
        <p:spPr>
          <a:xfrm>
            <a:off x="311700" y="660725"/>
            <a:ext cx="8520600" cy="390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80000"/>
                </a:solidFill>
                <a:latin typeface="Arial"/>
                <a:ea typeface="Arial"/>
                <a:cs typeface="Arial"/>
                <a:sym typeface="Arial"/>
              </a:rPr>
              <a:t>This course focuses on reading, writing, listening, and speaking skills with rigorous literary texts and non-fiction texts.</a:t>
            </a:r>
            <a:endParaRPr>
              <a:solidFill>
                <a:srgbClr val="980000"/>
              </a:solidFill>
              <a:latin typeface="Arial"/>
              <a:ea typeface="Arial"/>
              <a:cs typeface="Arial"/>
              <a:sym typeface="Arial"/>
            </a:endParaRPr>
          </a:p>
          <a:p>
            <a:pPr marL="457200" lvl="0" indent="-342900" algn="l" rtl="0">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Students will compose</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argumentative essays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informative/explanatory essays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literary analysis essays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35 minute timed essays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short and sustained research projects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narrative essays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poetry and other creative texts</a:t>
            </a:r>
            <a:endParaRPr>
              <a:solidFill>
                <a:srgbClr val="000000"/>
              </a:solidFill>
              <a:latin typeface="Arial"/>
              <a:ea typeface="Arial"/>
              <a:cs typeface="Arial"/>
              <a:sym typeface="Arial"/>
            </a:endParaRPr>
          </a:p>
          <a:p>
            <a:pPr marL="914400" lvl="1"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a timed AP essay (GT)</a:t>
            </a:r>
            <a:endParaRPr>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English, ON GRADE LEVEL (English 9)</a:t>
            </a:r>
            <a:endParaRPr/>
          </a:p>
        </p:txBody>
      </p:sp>
      <p:sp>
        <p:nvSpPr>
          <p:cNvPr id="216" name="Google Shape;216;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80000"/>
                </a:solidFill>
              </a:rPr>
              <a:t>*The amount of homework and the pace of the course are the main differences between the levels of English 9. </a:t>
            </a:r>
            <a:endParaRPr>
              <a:solidFill>
                <a:srgbClr val="980000"/>
              </a:solidFill>
            </a:endParaRPr>
          </a:p>
          <a:p>
            <a:pPr marL="0" lvl="0" indent="0" algn="l" rtl="0">
              <a:spcBef>
                <a:spcPts val="1600"/>
              </a:spcBef>
              <a:spcAft>
                <a:spcPts val="0"/>
              </a:spcAft>
              <a:buNone/>
            </a:pPr>
            <a:r>
              <a:rPr lang="en"/>
              <a:t>	On-Level Courses are scaffolded so that students complete the bulk of their work in class with teacher support--both reading and writing. Students usually focus on one text at a time in each unit. Student writing is expected to include minimal conventions errors and traditional organization including an introduction, thesis statement, topics sentences, and appropriate development.</a:t>
            </a:r>
            <a:endParaRPr/>
          </a:p>
          <a:p>
            <a:pPr marL="0" lvl="0" indent="0" algn="l" rtl="0">
              <a:spcBef>
                <a:spcPts val="1600"/>
              </a:spcBef>
              <a:spcAft>
                <a:spcPts val="1600"/>
              </a:spcAft>
              <a:buNone/>
            </a:pP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Honors English</a:t>
            </a:r>
            <a:endParaRPr/>
          </a:p>
        </p:txBody>
      </p:sp>
      <p:sp>
        <p:nvSpPr>
          <p:cNvPr id="222" name="Google Shape;222;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457200" algn="l" rtl="0">
              <a:spcBef>
                <a:spcPts val="0"/>
              </a:spcBef>
              <a:spcAft>
                <a:spcPts val="1600"/>
              </a:spcAft>
              <a:buNone/>
            </a:pPr>
            <a:r>
              <a:rPr lang="en"/>
              <a:t>In Honors-Level Courses, students are given work to complete at home after it is started or discussed in class.  Students may be expected to read multiple texts during the same unit. Student writing is expected to be generally free from conventions errors and focused on literary analysis of the texts while including an engaging introduction,  clear thesis statement, excellent topic sentences, and compelling development.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GT English</a:t>
            </a:r>
            <a:endParaRPr/>
          </a:p>
          <a:p>
            <a:pPr marL="0" lvl="0" indent="0" algn="l" rtl="0">
              <a:spcBef>
                <a:spcPts val="0"/>
              </a:spcBef>
              <a:spcAft>
                <a:spcPts val="0"/>
              </a:spcAft>
              <a:buNone/>
            </a:pPr>
            <a:endParaRPr/>
          </a:p>
        </p:txBody>
      </p:sp>
      <p:sp>
        <p:nvSpPr>
          <p:cNvPr id="228" name="Google Shape;228;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457200" algn="l" rtl="0">
              <a:spcBef>
                <a:spcPts val="0"/>
              </a:spcBef>
              <a:spcAft>
                <a:spcPts val="0"/>
              </a:spcAft>
              <a:buNone/>
            </a:pPr>
            <a:r>
              <a:rPr lang="en"/>
              <a:t>In GT Level Courses, students discuss challenging texts in class and much of the written work and reading is completely independently (at home). Students are expected to read multiple texts during the same unit and discuss the themes and connections in student and teacher lead discussions. Student writing is expected to be free from conventions errors and focused on literary analysis using literary criticism including an engaging introduction,  an excellent thesis statement and topic sentences, and convincing development that supports the thesis.</a:t>
            </a:r>
            <a:endParaRPr/>
          </a:p>
          <a:p>
            <a:pPr marL="0" lvl="0" indent="0" algn="l" rtl="0">
              <a:spcBef>
                <a:spcPts val="1600"/>
              </a:spcBef>
              <a:spcAft>
                <a:spcPts val="0"/>
              </a:spcAft>
              <a:buNone/>
            </a:pPr>
            <a:r>
              <a:rPr lang="en">
                <a:solidFill>
                  <a:srgbClr val="980000"/>
                </a:solidFill>
              </a:rPr>
              <a:t>Students will complete some AP or Pre-AP exercises.</a:t>
            </a:r>
            <a:endParaRPr>
              <a:solidFill>
                <a:srgbClr val="980000"/>
              </a:solidFill>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Electives:</a:t>
            </a:r>
            <a:endParaRPr/>
          </a:p>
        </p:txBody>
      </p:sp>
      <p:sp>
        <p:nvSpPr>
          <p:cNvPr id="234" name="Google Shape;234;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80000"/>
                </a:solidFill>
              </a:rPr>
              <a:t>Journalism: Students write stories related to school activities.  The school newspaper is published about once a quarter. </a:t>
            </a:r>
            <a:endParaRPr>
              <a:solidFill>
                <a:srgbClr val="980000"/>
              </a:solidFill>
            </a:endParaRPr>
          </a:p>
          <a:p>
            <a:pPr marL="0" lvl="0" indent="0" algn="l" rtl="0">
              <a:spcBef>
                <a:spcPts val="1600"/>
              </a:spcBef>
              <a:spcAft>
                <a:spcPts val="0"/>
              </a:spcAft>
              <a:buNone/>
            </a:pPr>
            <a:r>
              <a:rPr lang="en">
                <a:solidFill>
                  <a:srgbClr val="0000FF"/>
                </a:solidFill>
              </a:rPr>
              <a:t>Yearbook: Students organize, write, photograph</a:t>
            </a:r>
            <a:endParaRPr>
              <a:solidFill>
                <a:srgbClr val="B45F06"/>
              </a:solidFill>
            </a:endParaRPr>
          </a:p>
          <a:p>
            <a:pPr marL="0" lvl="0" indent="0" algn="l" rtl="0">
              <a:spcBef>
                <a:spcPts val="1600"/>
              </a:spcBef>
              <a:spcAft>
                <a:spcPts val="1600"/>
              </a:spcAft>
              <a:buNone/>
            </a:pPr>
            <a:r>
              <a:rPr lang="en">
                <a:solidFill>
                  <a:srgbClr val="B45F06"/>
                </a:solidFill>
              </a:rPr>
              <a:t>**See hand-outs from Course Catalog.</a:t>
            </a:r>
            <a:endParaRPr>
              <a:solidFill>
                <a:srgbClr val="B45F06"/>
              </a:solidFill>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On-screen Show (16:9)</PresentationFormat>
  <Paragraphs>41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Playfair Display</vt:lpstr>
      <vt:lpstr>Lato</vt:lpstr>
      <vt:lpstr>Arial</vt:lpstr>
      <vt:lpstr>Coral</vt:lpstr>
      <vt:lpstr>MRHS English Deparmtent</vt:lpstr>
      <vt:lpstr>9th Grade English</vt:lpstr>
      <vt:lpstr>9th Grade English (Continued).</vt:lpstr>
      <vt:lpstr>English, ON GRADE LEVEL (English 9)</vt:lpstr>
      <vt:lpstr>Honors English</vt:lpstr>
      <vt:lpstr>GT English </vt:lpstr>
      <vt:lpstr>Electives: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MRHS English Deparmtent</dc:title>
  <dc:creator>Andrew Johnson</dc:creator>
  <cp:lastModifiedBy>Karyn R. Littlejohn</cp:lastModifiedBy>
  <cp:revision>1</cp:revision>
  <dcterms:modified xsi:type="dcterms:W3CDTF">2019-01-16T16:37:24Z</dcterms:modified>
</cp:coreProperties>
</file>