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5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89" r:id="rId5"/>
    <p:sldId id="290" r:id="rId6"/>
    <p:sldId id="272" r:id="rId7"/>
    <p:sldId id="286" r:id="rId8"/>
    <p:sldId id="280" r:id="rId9"/>
    <p:sldId id="273" r:id="rId10"/>
    <p:sldId id="266" r:id="rId11"/>
    <p:sldId id="281" r:id="rId12"/>
    <p:sldId id="274" r:id="rId13"/>
    <p:sldId id="291" r:id="rId14"/>
    <p:sldId id="292" r:id="rId15"/>
    <p:sldId id="275" r:id="rId16"/>
    <p:sldId id="288" r:id="rId17"/>
    <p:sldId id="282" r:id="rId18"/>
    <p:sldId id="264" r:id="rId19"/>
    <p:sldId id="293" r:id="rId20"/>
    <p:sldId id="267" r:id="rId21"/>
    <p:sldId id="268" r:id="rId22"/>
    <p:sldId id="269" r:id="rId23"/>
    <p:sldId id="287" r:id="rId24"/>
    <p:sldId id="270" r:id="rId25"/>
    <p:sldId id="284" r:id="rId26"/>
    <p:sldId id="258" r:id="rId27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Rambla" panose="020B0604020202020204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Lucida Handwriting" panose="03010101010101010101" pitchFamily="66" charset="0"/>
      <p:regular r:id="rId39"/>
    </p:embeddedFont>
    <p:embeddedFont>
      <p:font typeface="Oswald" panose="020B0604020202020204" charset="0"/>
      <p:regular r:id="rId40"/>
      <p:bold r:id="rId41"/>
    </p:embeddedFont>
    <p:embeddedFont>
      <p:font typeface="Wingdings 2" panose="05020102010507070707" pitchFamily="18" charset="2"/>
      <p:regular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MS PGothic" panose="020B0600070205080204" pitchFamily="34" charset="-128"/>
      <p:regular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Nirmala UI Semilight" panose="020B0402040204020203" pitchFamily="34" charset="0"/>
      <p:regular r:id="rId52"/>
    </p:embeddedFont>
    <p:embeddedFont>
      <p:font typeface="Average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54" autoAdjust="0"/>
  </p:normalViewPr>
  <p:slideViewPr>
    <p:cSldViewPr>
      <p:cViewPr varScale="1">
        <p:scale>
          <a:sx n="57" d="100"/>
          <a:sy n="57" d="100"/>
        </p:scale>
        <p:origin x="15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2642C-08D4-42AA-8420-FB232BA30E64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8F63-B3C0-4315-B59D-4480F37082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dirty="0"/>
              <a:t>Insert your school’s name on slide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18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22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/>
              <a:t>Counselor 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/>
              <a:t>Some schools distribute an unofficial transcript during this lesson allowing families to partner with counselors to ensure all grad. requirements are being met and have been recorded accurately.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23</a:t>
            </a:fld>
            <a:endParaRPr lang="en-US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dirty="0"/>
              <a:t>Counselor Note: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dirty="0"/>
              <a:t>Some schools distribute an unofficial transcript during this lesson allowing families to partner with counselors to ensure all grad. requirements are being met and have been recorded accurately.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00" cy="418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399" cy="465000"/>
          </a:xfrm>
          <a:prstGeom prst="rect">
            <a:avLst/>
          </a:prstGeom>
        </p:spPr>
        <p:txBody>
          <a:bodyPr lIns="93175" tIns="46575" rIns="93175" bIns="465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400"/>
              <a:t>Discussion - quick check in to see if you know your counselor/ add picture of registrars and other essential support (if applicable to your school)</a:t>
            </a:r>
          </a:p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06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4350278" y="3807169"/>
            <a:ext cx="443588" cy="140842"/>
            <a:chOff x="4137525" y="2915950"/>
            <a:chExt cx="869100" cy="207000"/>
          </a:xfrm>
        </p:grpSpPr>
        <p:sp>
          <p:nvSpPr>
            <p:cNvPr id="15" name="Shape 15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71257" y="1321066"/>
            <a:ext cx="7801500" cy="2306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71250" y="4233167"/>
            <a:ext cx="78015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lvl="1" indent="-9474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lvl="2" indent="-10388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lvl="3" indent="-10795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lvl="4" indent="-1143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lvl="5" indent="-1143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lvl="6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lvl="7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lvl="8" indent="-127000" algn="l" rtl="0">
              <a:spcBef>
                <a:spcPts val="350"/>
              </a:spcBef>
              <a:buClr>
                <a:schemeClr val="accent3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3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8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0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F117-E300-4EAB-9D28-4EB325AB1844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326B-46D2-48A5-89A1-512B5CDDC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43045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US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0" y="339804"/>
            <a:ext cx="9144000" cy="110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rtl="0">
              <a:spcBef>
                <a:spcPts val="0"/>
              </a:spcBef>
              <a:spcAft>
                <a:spcPts val="0"/>
              </a:spcAft>
              <a:buClr>
                <a:srgbClr val="FFBFB5"/>
              </a:buClr>
              <a:buSzPct val="25000"/>
              <a:buFont typeface="Open Sans"/>
              <a:buNone/>
            </a:pPr>
            <a:r>
              <a:rPr lang="en-US" sz="4000" b="1" u="sng" dirty="0" smtClean="0">
                <a:solidFill>
                  <a:schemeClr val="tx1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Marriotts Ridge H</a:t>
            </a:r>
            <a:r>
              <a:rPr lang="en-US" sz="4000" b="1" i="0" u="sng" strike="noStrike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igh </a:t>
            </a:r>
            <a:r>
              <a:rPr lang="en-US" sz="4000" b="1" i="0" u="sng" strike="noStrike" cap="none" dirty="0">
                <a:solidFill>
                  <a:schemeClr val="tx1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School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609600" y="160020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3100" b="1" i="0" u="sng" strike="noStrike" cap="none" dirty="0" smtClean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64008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i="0" strike="noStrike" cap="none" dirty="0" smtClean="0">
                <a:solidFill>
                  <a:schemeClr val="tx1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Class of 2019</a:t>
            </a:r>
            <a:endParaRPr lang="en-US" sz="4400" i="0" strike="noStrike" cap="none" dirty="0">
              <a:solidFill>
                <a:schemeClr val="tx1"/>
              </a:solidFill>
              <a:latin typeface="Arial Black" panose="020B0A04020102020204" pitchFamily="34" charset="0"/>
              <a:ea typeface="Rambla"/>
              <a:cs typeface="Rambla"/>
              <a:sym typeface="Rambl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887" y="3352800"/>
            <a:ext cx="3324225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81600" y="1600200"/>
            <a:ext cx="8983500" cy="502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</a:pPr>
            <a:r>
              <a:rPr lang="en-US" sz="28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Multi-step process</a:t>
            </a:r>
          </a:p>
          <a:p>
            <a:pPr marL="1352551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erbal request</a:t>
            </a:r>
          </a:p>
          <a:p>
            <a:pPr marL="1352551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Yellow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marL="1352551" marR="0" lvl="1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invite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Naviance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(AFTER YOU SUBMIT YOUR TRANSCRIPT REQ FORM TO MS. DEISON)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how many letters a college/university will accept</a:t>
            </a:r>
          </a:p>
          <a:p>
            <a:pPr marL="9144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teacher(s) </a:t>
            </a:r>
            <a:r>
              <a:rPr lang="en-US" sz="2800" b="1" u="sng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school days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prior to college deadline</a:t>
            </a: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1828800" marR="0" lvl="0" indent="0" algn="l" rtl="0">
              <a:spcBef>
                <a:spcPts val="35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spcBef>
                <a:spcPts val="350"/>
              </a:spcBef>
              <a:buNone/>
            </a:pPr>
            <a:endParaRPr dirty="0"/>
          </a:p>
        </p:txBody>
      </p:sp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81600" y="257025"/>
            <a:ext cx="906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endParaRPr lang="en-US" sz="3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3200" b="1" i="0" u="sng" strike="noStrike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RECOMMENDATION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u="sng" dirty="0" smtClean="0">
                <a:solidFill>
                  <a:srgbClr val="FFFF00"/>
                </a:solidFill>
                <a:latin typeface="+mn-lt"/>
                <a:ea typeface="+mj-ea"/>
              </a:rPr>
              <a:t>TEACHER </a:t>
            </a:r>
            <a:r>
              <a:rPr lang="en-US" sz="3600" u="sng" dirty="0" err="1" smtClean="0">
                <a:solidFill>
                  <a:srgbClr val="FFFF00"/>
                </a:solidFill>
                <a:latin typeface="+mn-lt"/>
                <a:ea typeface="+mj-ea"/>
              </a:rPr>
              <a:t>REC</a:t>
            </a:r>
            <a:r>
              <a:rPr lang="en-US" sz="3600" u="sng" dirty="0" smtClean="0">
                <a:solidFill>
                  <a:srgbClr val="FFFF00"/>
                </a:solidFill>
                <a:latin typeface="+mn-lt"/>
                <a:ea typeface="+mj-ea"/>
              </a:rPr>
              <a:t> REQUEST FORM</a:t>
            </a:r>
            <a:endParaRPr lang="en-US" sz="3600" u="sng" dirty="0">
              <a:solidFill>
                <a:srgbClr val="FFFF00"/>
              </a:solidFill>
              <a:latin typeface="+mn-lt"/>
              <a:ea typeface="+mj-ea"/>
            </a:endParaRPr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3746" y="1417637"/>
            <a:ext cx="82296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pPr marL="218187" indent="0">
              <a:buNone/>
            </a:pPr>
            <a:r>
              <a:rPr lang="en-US" b="1" u="sng" dirty="0" smtClean="0">
                <a:solidFill>
                  <a:schemeClr val="accent4"/>
                </a:solidFill>
                <a:latin typeface="+mn-lt"/>
              </a:rPr>
              <a:t>WHEN?</a:t>
            </a:r>
            <a:r>
              <a:rPr lang="en-US" u="sng" dirty="0" smtClean="0">
                <a:latin typeface="+mn-lt"/>
              </a:rPr>
              <a:t/>
            </a:r>
            <a:br>
              <a:rPr lang="en-US" u="sng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AFTER </a:t>
            </a:r>
            <a:r>
              <a:rPr lang="en-US" dirty="0" smtClean="0">
                <a:latin typeface="+mn-lt"/>
              </a:rPr>
              <a:t>YOU SUBMIT YOUR TRANSCRIPT REQUEST TO </a:t>
            </a:r>
            <a:r>
              <a:rPr lang="en-US" dirty="0" smtClean="0">
                <a:latin typeface="+mn-lt"/>
              </a:rPr>
              <a:t>MS. DEISON</a:t>
            </a:r>
            <a:endParaRPr lang="en-US" dirty="0" smtClean="0">
              <a:latin typeface="+mn-lt"/>
            </a:endParaRPr>
          </a:p>
          <a:p>
            <a:pPr marL="218187" indent="0">
              <a:buNone/>
            </a:pPr>
            <a:r>
              <a:rPr lang="en-US" b="1" u="sng" dirty="0" smtClean="0">
                <a:solidFill>
                  <a:schemeClr val="accent4"/>
                </a:solidFill>
                <a:latin typeface="+mn-lt"/>
              </a:rPr>
              <a:t>PROCESS</a:t>
            </a:r>
            <a:r>
              <a:rPr lang="en-US" dirty="0" smtClean="0">
                <a:solidFill>
                  <a:schemeClr val="accent4"/>
                </a:solidFill>
                <a:latin typeface="+mn-lt"/>
              </a:rPr>
              <a:t>:</a:t>
            </a:r>
            <a:endParaRPr lang="en-US" dirty="0" smtClean="0">
              <a:solidFill>
                <a:schemeClr val="accent4"/>
              </a:solidFill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Colleges Tab, Letters of Recommendation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  <a:latin typeface="+mn-lt"/>
              </a:rPr>
              <a:t>Add Request button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 smtClean="0">
                <a:latin typeface="+mn-lt"/>
              </a:rPr>
              <a:t>choose teacher</a:t>
            </a:r>
            <a:r>
              <a:rPr lang="en-US" dirty="0" smtClean="0">
                <a:latin typeface="+mn-lt"/>
              </a:rPr>
              <a:t>, </a:t>
            </a:r>
            <a:r>
              <a:rPr lang="en-US" u="sng" dirty="0" smtClean="0">
                <a:solidFill>
                  <a:srgbClr val="99CCFF"/>
                </a:solidFill>
                <a:latin typeface="+mn-lt"/>
              </a:rPr>
              <a:t>choose schools</a:t>
            </a:r>
            <a:r>
              <a:rPr lang="en-US" dirty="0" smtClean="0">
                <a:latin typeface="+mn-lt"/>
              </a:rPr>
              <a:t>, 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write a personal note </a:t>
            </a:r>
            <a:r>
              <a:rPr lang="en-US" dirty="0" smtClean="0">
                <a:latin typeface="+mn-lt"/>
              </a:rPr>
              <a:t>and </a:t>
            </a:r>
            <a:r>
              <a:rPr lang="en-US" b="1" dirty="0" smtClean="0">
                <a:latin typeface="+mn-lt"/>
              </a:rPr>
              <a:t>submit</a:t>
            </a:r>
            <a:r>
              <a:rPr lang="en-US" dirty="0" smtClean="0">
                <a:latin typeface="+mn-lt"/>
              </a:rPr>
              <a:t>.</a:t>
            </a:r>
          </a:p>
          <a:p>
            <a:pPr lvl="1"/>
            <a:r>
              <a:rPr lang="en-US" dirty="0" smtClean="0">
                <a:latin typeface="+mn-lt"/>
              </a:rPr>
              <a:t>TEACHERS WILL NOT BE ABLE TO SEE YOUR </a:t>
            </a:r>
            <a:r>
              <a:rPr lang="en-US" dirty="0" smtClean="0">
                <a:latin typeface="+mn-lt"/>
              </a:rPr>
              <a:t>INFO SURVEY, </a:t>
            </a:r>
            <a:r>
              <a:rPr lang="en-US" dirty="0" smtClean="0">
                <a:latin typeface="+mn-lt"/>
              </a:rPr>
              <a:t>RESUME, PARENT QUESTIONNAIRE UNTIL YOU DO THIS!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INVITE TEACHERS ON </a:t>
            </a:r>
            <a:r>
              <a:rPr lang="en-US" sz="3200" u="sng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NAVIANCE</a:t>
            </a:r>
            <a:endParaRPr lang="en-US" sz="3200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COLLEGES TAB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9" y="1219200"/>
            <a:ext cx="8984701" cy="5715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2743200" y="3848100"/>
            <a:ext cx="762000" cy="4572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28600"/>
            <a:ext cx="8520600" cy="533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LETTERS OF RECOMMENDATION request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14400"/>
            <a:ext cx="8915400" cy="5791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096000" y="3454079"/>
            <a:ext cx="609600" cy="37424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43600" y="5257800"/>
            <a:ext cx="685800" cy="3048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9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8672331" cy="5715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921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LETTERS OF RECOMMENDATION request</a:t>
            </a:r>
            <a:endParaRPr lang="en-US" sz="2800" dirty="0">
              <a:solidFill>
                <a:schemeClr val="accent5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3418156"/>
            <a:ext cx="533400" cy="315644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4038600"/>
            <a:ext cx="609600" cy="3048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62000" y="5257800"/>
            <a:ext cx="533400" cy="304800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9789384">
            <a:off x="7725533" y="2999236"/>
            <a:ext cx="762000" cy="315284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11700" y="4420528"/>
            <a:ext cx="8298900" cy="608672"/>
          </a:xfrm>
        </p:spPr>
        <p:txBody>
          <a:bodyPr/>
          <a:lstStyle/>
          <a:p>
            <a:pPr algn="ctr"/>
            <a:endParaRPr lang="en-US" b="1" dirty="0" smtClean="0">
              <a:solidFill>
                <a:srgbClr val="FFFF00"/>
              </a:solidFill>
              <a:cs typeface="Nirmala UI Semilight" panose="020B0402040204020203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cs typeface="Nirmala UI Semilight" panose="020B0402040204020203" pitchFamily="34" charset="0"/>
              </a:rPr>
              <a:t>DO </a:t>
            </a:r>
            <a:r>
              <a:rPr lang="en-US" b="1" dirty="0">
                <a:solidFill>
                  <a:srgbClr val="FFFF00"/>
                </a:solidFill>
                <a:cs typeface="Nirmala UI Semilight" panose="020B0402040204020203" pitchFamily="34" charset="0"/>
              </a:rPr>
              <a:t>MY SCHOOLS ACCEPT ELECTRONIC SUBMISSIONS? </a:t>
            </a:r>
          </a:p>
          <a:p>
            <a:pPr algn="ctr"/>
            <a:endParaRPr lang="en-US" b="1" dirty="0">
              <a:solidFill>
                <a:srgbClr val="FFFF00"/>
              </a:solidFill>
              <a:latin typeface="+mn-lt"/>
              <a:cs typeface="Nirmala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50" y="228600"/>
            <a:ext cx="6781800" cy="4341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700" y="5029200"/>
            <a:ext cx="852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GO TO: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-Colleges I’m Thinking about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</a:rPr>
              <a:t>OR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-College/University Page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-Admissions tab, </a:t>
            </a:r>
            <a:r>
              <a:rPr lang="en-US" sz="1800" b="1" u="sng" dirty="0" smtClean="0">
                <a:solidFill>
                  <a:schemeClr val="tx1"/>
                </a:solidFill>
              </a:rPr>
              <a:t>scroll to the bottom of page </a:t>
            </a:r>
            <a:r>
              <a:rPr lang="en-US" sz="1800" dirty="0" smtClean="0">
                <a:solidFill>
                  <a:schemeClr val="tx1"/>
                </a:solidFill>
              </a:rPr>
              <a:t>to Application info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-Under Important Policies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343400" y="1753064"/>
            <a:ext cx="685800" cy="38100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453434" y="2698496"/>
            <a:ext cx="685800" cy="425704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461150" y="3506878"/>
            <a:ext cx="685800" cy="531721"/>
          </a:xfrm>
          <a:prstGeom prst="rightArrow">
            <a:avLst>
              <a:gd name="adj1" fmla="val 34775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458200" cy="6400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COLLEGES/UNIVERSITIES MAY REQUIRE A TEACHER EVALUATION FORM OR A SCHOOL COUNSELOR FORM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… </a:t>
            </a: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  <a:latin typeface="+mn-lt"/>
              <a:ea typeface="ＭＳ Ｐゴシック" pitchFamily="34" charset="-128"/>
            </a:endParaRPr>
          </a:p>
          <a:p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</a:rPr>
              <a:t>We don’t need this form. </a:t>
            </a:r>
          </a:p>
          <a:p>
            <a:endParaRPr lang="en-US" altLang="ja-JP" sz="2800" dirty="0">
              <a:latin typeface="+mn-lt"/>
              <a:ea typeface="ＭＳ Ｐゴシック" pitchFamily="34" charset="-128"/>
            </a:endParaRPr>
          </a:p>
          <a:p>
            <a:r>
              <a:rPr lang="en-US" altLang="ja-JP" sz="2800" b="1" dirty="0">
                <a:latin typeface="+mn-lt"/>
                <a:ea typeface="ＭＳ Ｐゴシック" pitchFamily="34" charset="-128"/>
              </a:rPr>
              <a:t>T</a:t>
            </a:r>
            <a:r>
              <a:rPr lang="en-US" altLang="ja-JP" sz="2800" b="1" dirty="0" smtClean="0">
                <a:latin typeface="+mn-lt"/>
                <a:ea typeface="ＭＳ Ｐゴシック" pitchFamily="34" charset="-128"/>
              </a:rPr>
              <a:t>eachers </a:t>
            </a:r>
            <a:r>
              <a:rPr lang="en-US" altLang="ja-JP" sz="2800" b="1" dirty="0" smtClean="0">
                <a:latin typeface="+mn-lt"/>
                <a:ea typeface="ＭＳ Ｐゴシック" pitchFamily="34" charset="-128"/>
              </a:rPr>
              <a:t>and counselors will send this form (and the </a:t>
            </a:r>
            <a:r>
              <a:rPr lang="en-US" altLang="ja-JP" sz="2800" b="1" dirty="0" smtClean="0">
                <a:latin typeface="+mn-lt"/>
                <a:ea typeface="ＭＳ Ｐゴシック" pitchFamily="34" charset="-128"/>
              </a:rPr>
              <a:t>recommendation) </a:t>
            </a:r>
            <a:r>
              <a:rPr lang="en-US" altLang="ja-JP" sz="28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ELECTRONICALLY</a:t>
            </a:r>
            <a:r>
              <a:rPr lang="en-US" altLang="ja-JP" sz="2800" dirty="0" smtClean="0">
                <a:latin typeface="+mn-lt"/>
                <a:ea typeface="ＭＳ Ｐゴシック" pitchFamily="34" charset="-128"/>
              </a:rPr>
              <a:t>.</a:t>
            </a:r>
          </a:p>
          <a:p>
            <a:pPr marL="218187" indent="0">
              <a:buNone/>
            </a:pPr>
            <a:endParaRPr lang="en-US" altLang="ja-JP" sz="2800" dirty="0" smtClean="0">
              <a:latin typeface="+mn-lt"/>
              <a:ea typeface="ＭＳ Ｐゴシック" pitchFamily="34" charset="-128"/>
            </a:endParaRPr>
          </a:p>
          <a:p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</a:rPr>
              <a:t>We </a:t>
            </a:r>
            <a:r>
              <a:rPr lang="en-US" altLang="ja-JP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</a:rPr>
              <a:t>will print out the form and send it to schools who do not accept electronic submissions.  </a:t>
            </a:r>
            <a:endParaRPr lang="en-US" sz="28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8458200" cy="488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5732" indent="-342900">
              <a:spcBef>
                <a:spcPts val="0"/>
              </a:spcBef>
              <a:buClr>
                <a:srgbClr val="CCCCCC"/>
              </a:buClr>
              <a:buSzPct val="100000"/>
            </a:pPr>
            <a:r>
              <a:rPr lang="en-US" sz="24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Matching Video 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+mn-lt"/>
              </a:rPr>
              <a:t>(</a:t>
            </a:r>
            <a:r>
              <a:rPr lang="en-US" sz="2400" dirty="0">
                <a:latin typeface="+mn-lt"/>
              </a:rPr>
              <a:t>available on your </a:t>
            </a:r>
            <a:r>
              <a:rPr lang="en-US" sz="2400" dirty="0" err="1">
                <a:latin typeface="+mn-lt"/>
              </a:rPr>
              <a:t>Naviance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homepage)</a:t>
            </a:r>
          </a:p>
          <a:p>
            <a:pPr marL="395732" indent="-342900">
              <a:spcBef>
                <a:spcPts val="0"/>
              </a:spcBef>
              <a:buClr>
                <a:srgbClr val="CCCCCC"/>
              </a:buClr>
              <a:buSzPct val="100000"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Why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is this important?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lang="en-US" sz="2400" dirty="0">
                <a:latin typeface="+mn-lt"/>
              </a:rPr>
              <a:t>Allows you to electronically s</a:t>
            </a:r>
            <a:r>
              <a:rPr lang="en-US" sz="2400" i="0" strike="noStrike" cap="none" dirty="0">
                <a:solidFill>
                  <a:schemeClr val="dk1"/>
                </a:solidFill>
                <a:latin typeface="+mn-lt"/>
              </a:rPr>
              <a:t>ign </a:t>
            </a:r>
            <a:r>
              <a:rPr lang="en-US" sz="2400" dirty="0">
                <a:latin typeface="+mn-lt"/>
              </a:rPr>
              <a:t>Common App</a:t>
            </a:r>
            <a:r>
              <a:rPr lang="en-US" sz="2400" i="0" strike="noStrike" cap="none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sz="2400" b="1" i="0" u="sng" strike="noStrike" cap="none" dirty="0" err="1">
                <a:solidFill>
                  <a:schemeClr val="dk1"/>
                </a:solidFill>
                <a:latin typeface="+mn-lt"/>
              </a:rPr>
              <a:t>FERPA</a:t>
            </a:r>
            <a:r>
              <a:rPr lang="en-US" sz="2400" b="1" i="0" u="sng" strike="noStrike" cap="none" dirty="0">
                <a:solidFill>
                  <a:schemeClr val="dk1"/>
                </a:solidFill>
                <a:latin typeface="+mn-lt"/>
              </a:rPr>
              <a:t> Waiver</a:t>
            </a:r>
            <a:r>
              <a:rPr lang="en-US" sz="2400" b="1" i="0" strike="noStrike" cap="none" dirty="0">
                <a:solidFill>
                  <a:schemeClr val="dk1"/>
                </a:solidFill>
                <a:latin typeface="+mn-lt"/>
              </a:rPr>
              <a:t> 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lang="en-US" sz="2400" b="1" dirty="0">
                <a:solidFill>
                  <a:srgbClr val="FF99FF"/>
                </a:solidFill>
                <a:latin typeface="+mn-lt"/>
              </a:rPr>
              <a:t>We cannot send your transcript until this has been signed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n-lt"/>
              </a:rPr>
              <a:t>If you are not using COMMON APP </a:t>
            </a:r>
            <a:r>
              <a:rPr lang="en-US" sz="2400" b="1" dirty="0">
                <a:latin typeface="+mn-lt"/>
              </a:rPr>
              <a:t>for any school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+mn-lt"/>
              </a:rPr>
              <a:t>, you do not need to do this. </a:t>
            </a:r>
            <a:r>
              <a:rPr lang="en-US" sz="2400" dirty="0">
                <a:latin typeface="+mn-lt"/>
              </a:rPr>
              <a:t>We can use your signed pink waiver form for all other submission types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52400" y="101874"/>
            <a:ext cx="8898650" cy="134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2800" b="1" i="0" u="sng" strike="noStrike" cap="none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CONNECTING YOUR </a:t>
            </a:r>
            <a:r>
              <a:rPr lang="en-US" sz="2800" b="1" i="0" u="sng" strike="noStrike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NAVIANCE ACCOUNT </a:t>
            </a:r>
            <a:br>
              <a:rPr lang="en-US" sz="2800" b="1" i="0" u="sng" strike="noStrike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2800" b="1" i="0" u="sng" strike="noStrike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and                      </a:t>
            </a:r>
            <a:br>
              <a:rPr lang="en-US" sz="2800" b="1" i="0" u="sng" strike="noStrike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YOUR</a:t>
            </a:r>
            <a:r>
              <a:rPr lang="en-US" sz="2800" b="1" i="0" u="sng" strike="noStrike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en-US" sz="2800" b="1" i="0" u="sng" strike="noStrike" cap="none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COMMON APP </a:t>
            </a:r>
            <a:r>
              <a:rPr lang="en-US" sz="2800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ACCOUNT</a:t>
            </a:r>
            <a:endParaRPr lang="en-US" sz="2800" u="sng" dirty="0">
              <a:solidFill>
                <a:schemeClr val="accent5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295399"/>
            <a:ext cx="8839200" cy="5334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CONNECT today!!!</a:t>
            </a:r>
            <a:endParaRPr lang="en-US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600200"/>
            <a:ext cx="6096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2430684"/>
            <a:ext cx="838200" cy="23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47800" y="2939576"/>
            <a:ext cx="571500" cy="860647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8600" y="1467875"/>
            <a:ext cx="8915400" cy="447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will understand the process for obtaining the materials to apply for post-high school education including: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 Request Form/Process</a:t>
            </a:r>
          </a:p>
          <a:p>
            <a:pPr marR="0" lvl="1" algn="l" rtl="0">
              <a:spcBef>
                <a:spcPts val="40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Recommendation Requests/Process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Open Sans"/>
              <a:buNone/>
            </a:pPr>
            <a:r>
              <a:rPr lang="en-US" b="1" i="0" u="sng" strike="noStrike" cap="none" dirty="0">
                <a:solidFill>
                  <a:schemeClr val="tx1"/>
                </a:solidFill>
                <a:latin typeface="Arial Black" panose="020B0A04020102020204" pitchFamily="34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69800" y="1066800"/>
            <a:ext cx="88980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65150" indent="-514350">
              <a:spcBef>
                <a:spcPts val="0"/>
              </a:spcBef>
              <a:buClr>
                <a:srgbClr val="CCCCCC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99CCFF"/>
                </a:solidFill>
                <a:latin typeface="+mn-lt"/>
              </a:rPr>
              <a:t>Submitted a Transcript Request </a:t>
            </a:r>
            <a:r>
              <a:rPr lang="en-US" sz="2800" dirty="0" smtClean="0">
                <a:solidFill>
                  <a:srgbClr val="99CCFF"/>
                </a:solidFill>
                <a:latin typeface="+mn-lt"/>
              </a:rPr>
              <a:t>Form &amp; Pink Waiver Form</a:t>
            </a:r>
            <a:endParaRPr lang="en-US" sz="2800" dirty="0" smtClean="0">
              <a:solidFill>
                <a:srgbClr val="99CCFF"/>
              </a:solidFill>
              <a:latin typeface="+mn-lt"/>
            </a:endParaRPr>
          </a:p>
          <a:p>
            <a:pPr marL="565150" indent="-514350">
              <a:spcBef>
                <a:spcPts val="0"/>
              </a:spcBef>
              <a:buClr>
                <a:srgbClr val="CCCCCC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+mn-lt"/>
              </a:rPr>
              <a:t>Completed each step of the Letter of Rec. process</a:t>
            </a:r>
          </a:p>
          <a:p>
            <a:pPr marL="565150" lvl="0" indent="-514350" rtl="0">
              <a:spcBef>
                <a:spcPts val="0"/>
              </a:spcBef>
              <a:buClr>
                <a:srgbClr val="CCCCCC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FF99FF"/>
                </a:solidFill>
                <a:latin typeface="+mn-lt"/>
              </a:rPr>
              <a:t>Designated </a:t>
            </a:r>
            <a:r>
              <a:rPr lang="en-US" sz="2800" dirty="0">
                <a:solidFill>
                  <a:srgbClr val="FF99FF"/>
                </a:solidFill>
                <a:latin typeface="+mn-lt"/>
              </a:rPr>
              <a:t>that my SAT/ACT scores be sent </a:t>
            </a:r>
            <a:r>
              <a:rPr lang="en-US" sz="2800" b="1" i="1" u="sng" dirty="0">
                <a:solidFill>
                  <a:srgbClr val="FF99FF"/>
                </a:solidFill>
                <a:latin typeface="+mn-lt"/>
              </a:rPr>
              <a:t>directly from</a:t>
            </a:r>
            <a:r>
              <a:rPr lang="en-US" sz="2800" b="1" dirty="0">
                <a:solidFill>
                  <a:srgbClr val="FF99FF"/>
                </a:solidFill>
                <a:latin typeface="+mn-lt"/>
              </a:rPr>
              <a:t> </a:t>
            </a:r>
            <a:r>
              <a:rPr lang="en-US" sz="2800" dirty="0">
                <a:solidFill>
                  <a:srgbClr val="FF99FF"/>
                </a:solidFill>
                <a:latin typeface="+mn-lt"/>
              </a:rPr>
              <a:t>c</a:t>
            </a:r>
            <a:r>
              <a:rPr lang="en-US" sz="2800" dirty="0" smtClean="0">
                <a:solidFill>
                  <a:srgbClr val="FF99FF"/>
                </a:solidFill>
                <a:latin typeface="+mn-lt"/>
              </a:rPr>
              <a:t>ollege board </a:t>
            </a:r>
            <a:r>
              <a:rPr lang="en-US" sz="2800" dirty="0">
                <a:solidFill>
                  <a:srgbClr val="FF99FF"/>
                </a:solidFill>
                <a:latin typeface="+mn-lt"/>
              </a:rPr>
              <a:t>or the ACT to the schools I am applying </a:t>
            </a:r>
            <a:r>
              <a:rPr lang="en-US" sz="2800" dirty="0" smtClean="0">
                <a:solidFill>
                  <a:srgbClr val="FF99FF"/>
                </a:solidFill>
                <a:latin typeface="+mn-lt"/>
              </a:rPr>
              <a:t>to</a:t>
            </a:r>
          </a:p>
          <a:p>
            <a:pPr marL="457200" lvl="0" indent="-406400" rtl="0"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en-US" sz="2800" dirty="0" smtClean="0">
              <a:latin typeface="+mn-lt"/>
            </a:endParaRPr>
          </a:p>
          <a:p>
            <a:pPr marL="508000" indent="-457200">
              <a:spcBef>
                <a:spcPts val="0"/>
              </a:spcBef>
              <a:buClr>
                <a:srgbClr val="CCCCCC"/>
              </a:buClr>
              <a:buSzPct val="100000"/>
            </a:pPr>
            <a:r>
              <a:rPr lang="en-US" sz="2800" dirty="0" smtClean="0">
                <a:latin typeface="+mn-lt"/>
              </a:rPr>
              <a:t>Continue to work </a:t>
            </a:r>
            <a:r>
              <a:rPr lang="en-US" sz="2800" dirty="0" smtClean="0">
                <a:latin typeface="+mn-lt"/>
              </a:rPr>
              <a:t>on your </a:t>
            </a:r>
            <a:r>
              <a:rPr lang="en-US" sz="2800" dirty="0" smtClean="0">
                <a:latin typeface="+mn-lt"/>
              </a:rPr>
              <a:t>applications</a:t>
            </a:r>
          </a:p>
          <a:p>
            <a:pPr marL="508000" indent="-457200">
              <a:spcBef>
                <a:spcPts val="0"/>
              </a:spcBef>
              <a:buClr>
                <a:srgbClr val="CCCCCC"/>
              </a:buClr>
              <a:buSzPct val="100000"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W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 will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work on sending your transcripts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and recommendations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by the deadline.</a:t>
            </a:r>
            <a:endParaRPr lang="en-US" sz="2800" b="1" u="sng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lvl="0" indent="-406400" rtl="0"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en-US" sz="2800" dirty="0" smtClean="0"/>
          </a:p>
          <a:p>
            <a:pPr marL="457200" lvl="0" indent="-406400" rtl="0">
              <a:spcBef>
                <a:spcPts val="0"/>
              </a:spcBef>
              <a:buClr>
                <a:srgbClr val="CCCCCC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5613125" cy="6313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ONCE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YOU HAVE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55275" y="1219200"/>
            <a:ext cx="8912525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8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We </a:t>
            </a:r>
            <a:r>
              <a:rPr lang="en-US" sz="28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will submit your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transcripts and letters</a:t>
            </a:r>
            <a:r>
              <a:rPr lang="en-US" sz="28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 by the </a:t>
            </a:r>
            <a:r>
              <a:rPr lang="en-US" sz="2800" b="1" i="0" u="none" strike="noStrike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college </a:t>
            </a:r>
            <a:r>
              <a:rPr lang="en-US" sz="2800" b="1" i="0" u="none" strike="noStrike" cap="none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deadline </a:t>
            </a:r>
            <a:r>
              <a:rPr lang="en-US" sz="2800" b="1" i="0" u="none" strike="noStrike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date!</a:t>
            </a:r>
            <a:endParaRPr lang="en-US" sz="2800" b="1" i="0" u="none" strike="noStrike" cap="none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  <a:buChar char="●"/>
            </a:pPr>
            <a:endParaRPr lang="en-US" sz="2800" b="0" i="0" u="none" strike="noStrike" cap="none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  <a:buChar char="●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Your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colleges/universities will upload and review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your materials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according to </a:t>
            </a:r>
            <a:r>
              <a:rPr lang="en-US" sz="28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THEIR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schedule. </a:t>
            </a: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  <a:buChar char="●"/>
            </a:pPr>
            <a:endParaRPr lang="en-US" sz="2800" b="0" i="0" u="none" strike="noStrike" cap="none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  <a:buChar char="●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It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may take a few </a:t>
            </a:r>
            <a:r>
              <a:rPr lang="en-US" sz="28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WEEKS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 for colleges/universities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to match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your materials with your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application. </a:t>
            </a:r>
          </a:p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</a:pPr>
            <a:endParaRPr lang="en-US" sz="2800" b="0" i="0" u="none" strike="noStrike" cap="none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0" indent="-4064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ct val="100000"/>
              <a:buFont typeface="Rambla"/>
              <a:buChar char="●"/>
            </a:pPr>
            <a:r>
              <a:rPr lang="en-US" sz="2800" b="1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CALL your admission office and confirm receipt if you’re worried. </a:t>
            </a:r>
            <a:endParaRPr lang="en-US" sz="2800" b="1" i="0" u="none" strike="noStrike" cap="none" dirty="0">
              <a:solidFill>
                <a:srgbClr val="FF99FF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1000" y="138150"/>
            <a:ext cx="8305800" cy="124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BFB5"/>
              </a:buClr>
              <a:buSzPct val="25000"/>
              <a:buFont typeface="Open Sans"/>
              <a:buNone/>
            </a:pPr>
            <a:r>
              <a:rPr lang="en-US" sz="3600" u="sng" dirty="0">
                <a:solidFill>
                  <a:schemeClr val="tx1"/>
                </a:solidFill>
                <a:latin typeface="Arial Black" panose="020B0A04020102020204" pitchFamily="34" charset="0"/>
              </a:rPr>
              <a:t>WHAT </a:t>
            </a:r>
            <a:r>
              <a:rPr lang="en-US" sz="3600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HAPPENS NEXT?</a:t>
            </a:r>
            <a:endParaRPr lang="en-US" sz="3600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144000" cy="1431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41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FINAL NOTES</a:t>
            </a:r>
            <a:r>
              <a:rPr lang="en-US" sz="4100" b="1" i="0" strike="noStrike" cap="none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…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152400" y="1295400"/>
            <a:ext cx="8686800" cy="52593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21056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r>
              <a:rPr lang="en-US" sz="2600" b="1" i="0" u="sng" strike="noStrike" cap="none" dirty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Unofficial transcript 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lang="en-US" sz="2600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R</a:t>
            </a:r>
            <a:r>
              <a:rPr lang="en-US" sz="260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eview with a parent/guardian for accuracy</a:t>
            </a: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lang="en-US" sz="260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See your counselor if anything is missing or incorrect</a:t>
            </a:r>
          </a:p>
          <a:p>
            <a:pPr marL="365760" marR="0" lvl="0" indent="-321056" algn="l" rtl="0"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endParaRPr lang="en-US" sz="2600" i="0" u="none" strike="noStrike" cap="none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365760" marR="0" lvl="0" indent="-321056" algn="l" rtl="0"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r>
              <a:rPr lang="en-US" sz="2600" b="1" i="0" u="sng" strike="noStrike" cap="none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Weighted/</a:t>
            </a:r>
            <a:r>
              <a:rPr lang="en-US" sz="2600" b="1" u="sng" dirty="0" err="1" smtClean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Unweighted</a:t>
            </a:r>
            <a:r>
              <a:rPr lang="en-US" sz="2600" b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 </a:t>
            </a:r>
            <a:r>
              <a:rPr lang="en-US" sz="2600" b="1" i="0" u="sng" strike="noStrike" cap="none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Class </a:t>
            </a:r>
            <a:r>
              <a:rPr lang="en-US" sz="2600" b="1" i="0" u="sng" strike="noStrike" cap="none" dirty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Rank </a:t>
            </a:r>
            <a:r>
              <a:rPr lang="en-US" sz="2600" b="1" i="0" u="sng" strike="noStrike" cap="none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 &amp; GPA</a:t>
            </a:r>
            <a:endParaRPr lang="en-US" sz="2600" b="1" i="0" u="sng" strike="noStrike" cap="none" dirty="0">
              <a:solidFill>
                <a:schemeClr val="accent4">
                  <a:lumMod val="75000"/>
                </a:schemeClr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621792" marR="0" lvl="1" indent="-24079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Rambla"/>
              <a:buChar char="◦"/>
            </a:pPr>
            <a:r>
              <a:rPr lang="en-US" sz="2600" dirty="0">
                <a:latin typeface="+mn-lt"/>
                <a:ea typeface="Rambla"/>
                <a:cs typeface="Rambla"/>
                <a:sym typeface="Rambla"/>
              </a:rPr>
              <a:t>CALCULATED EARLY OCTOBER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- NO EXCEPTIONS!</a:t>
            </a:r>
          </a:p>
          <a:p>
            <a:pPr marL="365760" marR="0" lvl="0" indent="-321056" algn="l" rtl="0"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endParaRPr lang="en-US" sz="2600" dirty="0" smtClean="0">
              <a:solidFill>
                <a:srgbClr val="FFFFFF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365760" marR="0" lvl="0" indent="-321056" algn="l" rtl="0"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r>
              <a:rPr lang="en-US" sz="26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Don’t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forget</a:t>
            </a:r>
            <a:r>
              <a:rPr lang="en-US" sz="2600" dirty="0">
                <a:solidFill>
                  <a:srgbClr val="FFFFFF"/>
                </a:solidFill>
                <a:latin typeface="+mn-lt"/>
                <a:ea typeface="Rambla"/>
                <a:cs typeface="Rambla"/>
                <a:sym typeface="Rambla"/>
              </a:rPr>
              <a:t>… </a:t>
            </a:r>
            <a:r>
              <a:rPr lang="en-US" sz="2600" b="1" u="sng" dirty="0">
                <a:solidFill>
                  <a:srgbClr val="FFFFFF"/>
                </a:solidFill>
                <a:latin typeface="+mn-lt"/>
                <a:ea typeface="Rambla"/>
                <a:cs typeface="Rambla"/>
                <a:sym typeface="Rambla"/>
              </a:rPr>
              <a:t>YOU</a:t>
            </a:r>
            <a:r>
              <a:rPr lang="en-US" sz="2600" b="0" i="0" strike="noStrike" cap="none" dirty="0">
                <a:solidFill>
                  <a:srgbClr val="FFFFFF"/>
                </a:solidFill>
                <a:latin typeface="+mn-lt"/>
                <a:ea typeface="Rambla"/>
                <a:cs typeface="Rambla"/>
                <a:sym typeface="Rambla"/>
              </a:rPr>
              <a:t> 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must send your ACT/SAT scores directly to the colleges from college board or the ACT</a:t>
            </a:r>
          </a:p>
          <a:p>
            <a:pPr marL="457200" marR="0" lvl="0" indent="0" algn="l" rtl="0">
              <a:spcBef>
                <a:spcPts val="324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 idx="4294967295"/>
          </p:nvPr>
        </p:nvSpPr>
        <p:spPr>
          <a:xfrm>
            <a:off x="152400" y="152400"/>
            <a:ext cx="8839200" cy="1431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4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FINAL NOTES</a:t>
            </a:r>
            <a:r>
              <a:rPr lang="en-US" sz="4100" b="1" i="0" u="none" strike="noStrike" cap="none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Rambla"/>
                <a:cs typeface="Rambla"/>
                <a:sym typeface="Rambla"/>
              </a:rPr>
              <a:t>… FOR PARENTS</a:t>
            </a:r>
            <a:endParaRPr lang="en-US" sz="4100" b="1" i="0" u="none" strike="noStrike" cap="none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Rambla"/>
              <a:cs typeface="Rambla"/>
              <a:sym typeface="Rambla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4294967295"/>
          </p:nvPr>
        </p:nvSpPr>
        <p:spPr>
          <a:xfrm>
            <a:off x="152400" y="1447800"/>
            <a:ext cx="8839200" cy="510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321056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Fill out Parent Information Form 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on </a:t>
            </a:r>
            <a:r>
              <a:rPr lang="en-US" sz="2800" i="0" u="none" strike="noStrike" cap="none" dirty="0" err="1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Naviance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!</a:t>
            </a:r>
            <a:b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</a:br>
            <a:r>
              <a:rPr lang="en-US" sz="2800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”about me” tab, “surveys to complete” on </a:t>
            </a:r>
            <a:r>
              <a:rPr lang="en-US" sz="2800" dirty="0" err="1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Naviance</a:t>
            </a:r>
            <a:r>
              <a:rPr lang="en-US" sz="2800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 </a:t>
            </a:r>
          </a:p>
          <a:p>
            <a:pPr marL="44704" lvl="1">
              <a:spcAft>
                <a:spcPts val="0"/>
              </a:spcAft>
              <a:buClr>
                <a:srgbClr val="CCCCCC"/>
              </a:buClr>
              <a:buSzPct val="100000"/>
            </a:pPr>
            <a:endParaRPr lang="en-US" sz="2000" b="0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365760" marR="0" lvl="0" indent="-321056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If you need your </a:t>
            </a:r>
            <a:r>
              <a:rPr lang="en-US" sz="2800" b="1" i="0" u="none" strike="noStrike" cap="none" dirty="0" err="1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Naviance</a:t>
            </a:r>
            <a: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 Log in 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– email your student’s counselor and we will have the </a:t>
            </a:r>
            <a:r>
              <a:rPr lang="en-US" sz="2800" i="0" u="none" strike="noStrike" cap="none" dirty="0" err="1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Naviance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 System send you an email with directions!</a:t>
            </a:r>
          </a:p>
          <a:p>
            <a:pPr marL="365760" marR="0" lvl="0" indent="-321056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endParaRPr lang="en-US" sz="2800" b="0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365760" marR="0" lvl="0" indent="-321056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FAFSA OPENS OCTOBER 1</a:t>
            </a:r>
            <a:r>
              <a:rPr lang="en-US" sz="2800" b="1" i="0" u="none" strike="noStrike" cap="none" baseline="30000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st</a:t>
            </a:r>
            <a: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>!  </a:t>
            </a:r>
            <a: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  <a:t/>
            </a:r>
            <a:br>
              <a:rPr lang="en-US" sz="2800" b="1" i="0" u="none" strike="noStrike" cap="none" dirty="0" smtClean="0">
                <a:solidFill>
                  <a:srgbClr val="FF99FF"/>
                </a:solidFill>
                <a:latin typeface="+mn-lt"/>
                <a:ea typeface="Rambla"/>
                <a:cs typeface="Rambla"/>
                <a:sym typeface="Rambla"/>
              </a:rPr>
            </a:br>
            <a:r>
              <a:rPr lang="en-US" sz="2800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The so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oner 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the better</a:t>
            </a:r>
            <a:r>
              <a:rPr lang="en-US" sz="2800" i="0" u="none" strike="noStrike" cap="none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!</a:t>
            </a:r>
            <a:endParaRPr lang="en-US" sz="2800" b="0" i="0" u="none" strike="noStrike" cap="none" dirty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457200" marR="0" lvl="0" indent="0" algn="l" rtl="0">
              <a:spcBef>
                <a:spcPts val="324"/>
              </a:spcBef>
              <a:spcAft>
                <a:spcPts val="0"/>
              </a:spcAft>
              <a:buNone/>
            </a:pPr>
            <a:endParaRPr lang="en-US" sz="2800" b="0" i="0" u="none" strike="noStrike" cap="none" dirty="0" smtClean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7200" marR="0" lvl="0" indent="0" algn="l" rtl="0">
              <a:spcBef>
                <a:spcPts val="324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4294967295"/>
          </p:nvPr>
        </p:nvSpPr>
        <p:spPr>
          <a:xfrm>
            <a:off x="762000" y="838200"/>
            <a:ext cx="73914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3600" b="1" i="0" u="none" strike="noStrike" cap="none" dirty="0" smtClean="0">
              <a:solidFill>
                <a:srgbClr val="FFBFB5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b="1" i="0" u="none" strike="noStrike" cap="none" dirty="0" smtClean="0">
                <a:solidFill>
                  <a:srgbClr val="FFBFB5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Senior </a:t>
            </a:r>
            <a:r>
              <a:rPr lang="en-US" sz="4400" b="1" i="0" u="none" strike="noStrike" cap="none" dirty="0" smtClean="0">
                <a:solidFill>
                  <a:srgbClr val="FFBFB5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Parent Postsecondary Planning </a:t>
            </a:r>
            <a:r>
              <a:rPr lang="en-US" sz="4400" b="1" i="0" u="none" strike="noStrike" cap="none" dirty="0">
                <a:solidFill>
                  <a:srgbClr val="FFBFB5"/>
                </a:solidFill>
                <a:latin typeface="Arial Black" panose="020B0A04020102020204" pitchFamily="34" charset="0"/>
                <a:ea typeface="Rambla"/>
                <a:cs typeface="Rambla"/>
                <a:sym typeface="Rambla"/>
              </a:rPr>
              <a:t>Night</a:t>
            </a:r>
          </a:p>
          <a:p>
            <a:pPr marL="365760" marR="0" lvl="0" indent="-26416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53000"/>
              <a:buFont typeface="Noto Sans Symbols"/>
              <a:buNone/>
            </a:pPr>
            <a:endParaRPr sz="1200" i="1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1000"/>
              <a:buFont typeface="Noto Sans Symbols"/>
              <a:buNone/>
            </a:pPr>
            <a:r>
              <a:rPr lang="en-US" sz="3600" i="1" dirty="0" err="1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Thurs.,SEPTEMBER</a:t>
            </a:r>
            <a:r>
              <a:rPr lang="en-US" sz="3600" i="1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 </a:t>
            </a:r>
            <a:r>
              <a:rPr lang="en-US" sz="3600" i="1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20</a:t>
            </a:r>
            <a:r>
              <a:rPr lang="en-US" sz="3600" i="1" baseline="30000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th</a:t>
            </a:r>
            <a:endParaRPr lang="en-US" sz="3600" i="1" dirty="0" smtClean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  <a:p>
            <a:pPr marL="365760" marR="0" lvl="0" indent="-26416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1000"/>
              <a:buFont typeface="Noto Sans Symbols"/>
              <a:buNone/>
            </a:pPr>
            <a:r>
              <a:rPr lang="en-US" sz="3600" i="1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6:30 </a:t>
            </a:r>
            <a:r>
              <a:rPr lang="en-US" sz="3600" i="1" dirty="0" smtClean="0">
                <a:solidFill>
                  <a:schemeClr val="dk1"/>
                </a:solidFill>
                <a:latin typeface="+mn-lt"/>
                <a:ea typeface="Rambla"/>
                <a:cs typeface="Rambla"/>
                <a:sym typeface="Rambla"/>
              </a:rPr>
              <a:t>PM</a:t>
            </a:r>
            <a:endParaRPr lang="en-US" sz="3600" i="1" dirty="0">
              <a:solidFill>
                <a:schemeClr val="dk1"/>
              </a:solidFill>
              <a:latin typeface="+mn-lt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20600" cy="7635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latin typeface="+mn-lt"/>
              </a:rPr>
              <a:t>COLLEGES VISITING MRHS!</a:t>
            </a:r>
            <a:endParaRPr lang="en-US" sz="3600" b="1" dirty="0">
              <a:latin typeface="+mn-lt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8600" cy="5410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</a:rPr>
              <a:t>COLLEGE VISITS </a:t>
            </a:r>
            <a:r>
              <a:rPr lang="en-US" sz="2800" dirty="0" smtClean="0">
                <a:latin typeface="+mn-lt"/>
                <a:ea typeface="ＭＳ Ｐゴシック" pitchFamily="34" charset="-128"/>
              </a:rPr>
              <a:t>– SIGN UP FOR VISIT RIGHT </a:t>
            </a:r>
            <a:r>
              <a:rPr lang="en-US" sz="2800" dirty="0" smtClean="0">
                <a:latin typeface="+mn-lt"/>
                <a:ea typeface="ＭＳ Ｐゴシック" pitchFamily="34" charset="-128"/>
              </a:rPr>
              <a:t>ON NAVIANCE</a:t>
            </a:r>
            <a:r>
              <a:rPr lang="en-US" sz="2800" dirty="0" smtClean="0">
                <a:latin typeface="+mn-lt"/>
                <a:ea typeface="ＭＳ Ｐゴシック" pitchFamily="34" charset="-128"/>
              </a:rPr>
              <a:t>!</a:t>
            </a:r>
          </a:p>
          <a:p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ea typeface="ＭＳ Ｐゴシック" pitchFamily="34" charset="-128"/>
              </a:rPr>
              <a:t>YOU WILL GET AN EMAIL </a:t>
            </a:r>
            <a:r>
              <a:rPr lang="en-US" sz="2800" dirty="0" smtClean="0">
                <a:latin typeface="+mn-lt"/>
                <a:ea typeface="ＭＳ Ｐゴシック" pitchFamily="34" charset="-128"/>
              </a:rPr>
              <a:t>REMINDING YOU OF THE VISIT 24 HOURS AHEAD.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</a:rPr>
              <a:t>PRINT THE EMAIL AND USE IT AS YOUR PASS (SHOW TO TEACHER) TO ATTEND THE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</a:rPr>
              <a:t>VISIT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ＭＳ Ｐゴシック" pitchFamily="34" charset="-128"/>
              </a:rPr>
              <a:t>.</a:t>
            </a: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r>
              <a:rPr lang="en-US" sz="2800" b="1" dirty="0" smtClean="0">
                <a:latin typeface="+mn-lt"/>
                <a:ea typeface="ＭＳ Ｐゴシック" pitchFamily="34" charset="-128"/>
              </a:rPr>
              <a:t>ATTENDANCE WILL BE TAKEN AT EVERY VISIT AND FORWARDED TO THE STAFF.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7500"/>
            <a:ext cx="6934200" cy="644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33400" y="1100253"/>
            <a:ext cx="8382000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500" indent="0">
              <a:buFont typeface="Wingdings 2" pitchFamily="18" charset="2"/>
              <a:buNone/>
            </a:pPr>
            <a:endParaRPr lang="en-US" sz="900" dirty="0" smtClean="0">
              <a:ea typeface="ＭＳ Ｐゴシック" pitchFamily="34" charset="-128"/>
            </a:endParaRPr>
          </a:p>
          <a:p>
            <a:pPr marL="63500" indent="0">
              <a:buFont typeface="Wingdings 2" pitchFamily="18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COUNSELORS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MRS.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LITTLE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Ci</a:t>
            </a:r>
          </a:p>
          <a:p>
            <a:pPr marL="6350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MRS.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DUBBS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Ci-I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HILDRETH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J-L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MS.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NELSON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M-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Sc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MR.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JOHNSON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Se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– Z</a:t>
            </a:r>
          </a:p>
          <a:p>
            <a:pPr marL="63500" indent="0" algn="ctr">
              <a:buFont typeface="Wingdings 2" pitchFamily="18" charset="2"/>
              <a:buNone/>
            </a:pP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REGISTRAR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 	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DEISON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63500" indent="0">
              <a:buFont typeface="Wingdings 2" pitchFamily="18" charset="2"/>
              <a:buNone/>
            </a:pPr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SS SECRETARY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	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LEAF</a:t>
            </a:r>
          </a:p>
          <a:p>
            <a:pPr marL="63500" indent="0">
              <a:buFont typeface="Wingdings 2" pitchFamily="18" charset="2"/>
              <a:buNone/>
            </a:pPr>
            <a:endParaRPr lang="en-US" sz="2497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36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 marL="732537" indent="-514350">
              <a:buFont typeface="+mj-lt"/>
              <a:buAutoNum type="arabicPeriod"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537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Form #1 </a:t>
            </a:r>
          </a:p>
          <a:p>
            <a:pPr marL="732537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Information Form #2 </a:t>
            </a:r>
            <a:endParaRPr lang="en-US" sz="32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537" indent="-514350">
              <a:buFont typeface="+mj-lt"/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Counselor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marL="732537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Information Form</a:t>
            </a:r>
            <a:endParaRPr lang="en-US" sz="3200" b="1" dirty="0" smtClean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2537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your Resume and upload on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Naviance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732537" indent="-514350" algn="ctr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complete the …</a:t>
            </a:r>
            <a:endParaRPr lang="en-US" sz="4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991600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7432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9750830">
            <a:off x="6729876" y="2154879"/>
            <a:ext cx="7620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2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203750" y="1067750"/>
            <a:ext cx="8839200" cy="548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375" b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8187" indent="0" algn="ctr" eaLnBrk="1" hangingPunct="1">
              <a:lnSpc>
                <a:spcPct val="70000"/>
              </a:lnSpc>
              <a:buNone/>
            </a:pP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 Transcript is an official copy of a students academic record.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en-US" sz="30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218187" indent="0" eaLnBrk="1" hangingPunct="1">
              <a:lnSpc>
                <a:spcPct val="70000"/>
              </a:lnSpc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It includes the following: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Course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names from 9</a:t>
            </a:r>
            <a:r>
              <a:rPr lang="en-US" sz="30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-11</a:t>
            </a:r>
            <a:r>
              <a:rPr lang="en-US" sz="30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grade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Final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grade for each course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Senior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courses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Weighted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AND Unweighted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GPA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Class </a:t>
            </a:r>
            <a:r>
              <a:rPr lang="en-US" sz="30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Rank – AVAILABLE IN OCTOBER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Standardized test scores (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AT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PSAT,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ACT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lnSpc>
                <a:spcPct val="70000"/>
              </a:lnSpc>
              <a:buFont typeface="Wingdings 2" pitchFamily="18" charset="2"/>
              <a:buNone/>
            </a:pP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 AP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scores) are not </a:t>
            </a:r>
            <a:r>
              <a:rPr lang="en-US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included.</a:t>
            </a:r>
          </a:p>
          <a:p>
            <a:pPr marL="45720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4"/>
              </a:spcBef>
              <a:buNone/>
            </a:pPr>
            <a:endParaRPr sz="24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58200" cy="116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ea typeface="Open Sans"/>
                <a:cs typeface="Open Sans"/>
                <a:sym typeface="Open Sans"/>
              </a:rPr>
              <a:t>IMPORTANT </a:t>
            </a:r>
            <a:r>
              <a:rPr lang="en-US" sz="3200" b="1" i="0" u="sng" strike="noStrike" cap="none" dirty="0">
                <a:solidFill>
                  <a:schemeClr val="tx1"/>
                </a:solidFill>
                <a:latin typeface="Arial Black" panose="020B0A04020102020204" pitchFamily="34" charset="0"/>
                <a:ea typeface="Open Sans"/>
                <a:cs typeface="Open Sans"/>
                <a:sym typeface="Open Sans"/>
              </a:rPr>
              <a:t>TRANSCRIPT</a:t>
            </a:r>
            <a:r>
              <a:rPr lang="en-US" sz="3200" u="sng" dirty="0">
                <a:solidFill>
                  <a:schemeClr val="tx1"/>
                </a:solidFill>
                <a:latin typeface="Arial Black" panose="020B0A04020102020204" pitchFamily="34" charset="0"/>
                <a:ea typeface="Open Sans"/>
                <a:cs typeface="Open Sans"/>
                <a:sym typeface="Open Sans"/>
              </a:rPr>
              <a:t> </a:t>
            </a:r>
            <a:r>
              <a:rPr lang="en-US" sz="3200" u="sng" dirty="0" smtClean="0">
                <a:solidFill>
                  <a:schemeClr val="tx1"/>
                </a:solidFill>
                <a:latin typeface="Arial Black" panose="020B0A04020102020204" pitchFamily="34" charset="0"/>
                <a:ea typeface="Open Sans"/>
                <a:cs typeface="Open Sans"/>
                <a:sym typeface="Open Sans"/>
              </a:rPr>
              <a:t>INFO</a:t>
            </a:r>
            <a:endParaRPr lang="en-US" sz="3200" u="sng" dirty="0">
              <a:solidFill>
                <a:schemeClr val="tx1"/>
              </a:solidFill>
              <a:latin typeface="Arial Black" panose="020B0A04020102020204" pitchFamily="34" charset="0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COLLEGES/UNIVERSITIES WILL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endParaRPr lang="en-US" sz="2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MID-YEAR </a:t>
            </a:r>
            <a: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</a:t>
            </a:r>
            <a:br>
              <a:rPr lang="en-US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QUARTER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TERM EXAM GRADES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BE 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MID-YEAR REPORT.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8187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automatically send mid-year reports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colleges/universities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requested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a Transcript Request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GRADES </a:t>
            </a:r>
            <a:r>
              <a:rPr lang="en-US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</a:t>
            </a:r>
            <a:endParaRPr lang="en-US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0" y="-685800"/>
            <a:ext cx="140208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152400"/>
            <a:ext cx="8520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Open Sans"/>
              <a:buNone/>
            </a:pP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IMPORTANT </a:t>
            </a:r>
            <a:r>
              <a:rPr lang="en-US" sz="3600" b="1" i="0" u="sng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TRANSCRIPT</a:t>
            </a:r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 INFO: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sz="half" idx="1"/>
          </p:nvPr>
        </p:nvSpPr>
        <p:spPr>
          <a:xfrm>
            <a:off x="152400" y="838200"/>
            <a:ext cx="4343400" cy="5867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84632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Registrar,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Ms</a:t>
            </a:r>
            <a:r>
              <a:rPr lang="en-US" sz="2800" dirty="0" smtClean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Deison</a:t>
            </a:r>
            <a:r>
              <a:rPr lang="en-US" sz="2800" dirty="0" smtClean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days p</a:t>
            </a:r>
            <a:r>
              <a:rPr lang="en-US" sz="2800" b="1" i="0" u="none" strike="noStrike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rior 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u="none" strike="noStrike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sz="2800" b="1" i="0" u="none" strike="noStrike" cap="none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632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632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2800" b="0" i="0" u="none" strike="noStrike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DATES SHEET!</a:t>
            </a:r>
            <a:endParaRPr lang="en-US" sz="2800" b="0" i="0" u="none" strike="noStrike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33832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endParaRPr lang="en-US" sz="2800" b="0" i="0" u="none" strike="noStrike" cap="none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4632" marR="0" lvl="0" indent="-457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 </a:t>
            </a:r>
            <a:r>
              <a:rPr lang="en-US" sz="2800" b="1" i="0" u="sng" strike="noStrike" cap="non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i="0" strike="noStrike" cap="non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r>
              <a:rPr lang="en-US" sz="2800" b="1" i="0" u="none" strike="noStrike" cap="none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 </a:t>
            </a:r>
            <a:r>
              <a:rPr lang="en-US" sz="2800" b="1" i="0" u="none" strike="noStrike" cap="none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transcript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that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338328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Rambla"/>
              <a:buChar char="●"/>
            </a:pPr>
            <a:endParaRPr lang="en-US" sz="24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24"/>
              </a:spcBef>
              <a:buNone/>
            </a:pPr>
            <a:endParaRPr sz="24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867399"/>
          </a:xfrm>
        </p:spPr>
        <p:txBody>
          <a:bodyPr/>
          <a:lstStyle/>
          <a:p>
            <a:pPr marL="118872" indent="-457200">
              <a:lnSpc>
                <a:spcPct val="80000"/>
              </a:lnSpc>
              <a:buClr>
                <a:srgbClr val="CCCCCC"/>
              </a:buClr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Lucida Handwriting" panose="03010101010101010101" pitchFamily="66" charset="0"/>
                <a:ea typeface="ＭＳ Ｐゴシック" pitchFamily="34" charset="-128"/>
                <a:cs typeface="Arial" panose="020B0604020202020204" pitchFamily="34" charset="0"/>
              </a:rPr>
              <a:t>Ms. </a:t>
            </a:r>
            <a:r>
              <a:rPr lang="en-US" sz="2800" b="1" i="1" dirty="0" err="1">
                <a:solidFill>
                  <a:schemeClr val="tx1"/>
                </a:solidFill>
                <a:latin typeface="Lucida Handwriting" panose="03010101010101010101" pitchFamily="66" charset="0"/>
                <a:ea typeface="ＭＳ Ｐゴシック" pitchFamily="34" charset="-128"/>
                <a:cs typeface="Arial" panose="020B0604020202020204" pitchFamily="34" charset="0"/>
              </a:rPr>
              <a:t>Deison</a:t>
            </a:r>
            <a:r>
              <a:rPr lang="en-US" sz="2800" b="1" i="1" dirty="0">
                <a:solidFill>
                  <a:schemeClr val="tx1"/>
                </a:solidFill>
                <a:latin typeface="Lucida Handwriting" panose="03010101010101010101" pitchFamily="66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will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</a:t>
            </a:r>
            <a:b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available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to take your </a:t>
            </a:r>
            <a:r>
              <a:rPr lang="en-US" sz="2800" b="1" u="sng" dirty="0">
                <a:solidFill>
                  <a:srgbClr val="FF99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Transcript Request Forms &amp; Pink Waiver Form</a:t>
            </a:r>
            <a:r>
              <a:rPr lang="en-US" sz="2800" b="1" dirty="0">
                <a:solidFill>
                  <a:srgbClr val="FF99FF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DURING ALL LUNCH SHIFTS MONDAY THROUGH FRIDAY</a:t>
            </a:r>
          </a:p>
          <a:p>
            <a:pPr marL="457200" lvl="0" indent="-406400">
              <a:lnSpc>
                <a:spcPct val="80000"/>
              </a:lnSpc>
              <a:spcAft>
                <a:spcPts val="0"/>
              </a:spcAft>
              <a:buClr>
                <a:srgbClr val="B7B7B7"/>
              </a:buClr>
              <a:buFont typeface="Rambla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0" lvl="0" indent="-457200">
              <a:lnSpc>
                <a:spcPct val="80000"/>
              </a:lnSpc>
              <a:spcAft>
                <a:spcPts val="0"/>
              </a:spcAft>
              <a:buClr>
                <a:srgbClr val="B7B7B7"/>
              </a:buClr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Transcripts/Rec’s </a:t>
            </a:r>
            <a:r>
              <a:rPr lang="en-US" sz="2800" b="1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submitted by your counselor either: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mail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18590</TotalTime>
  <Words>682</Words>
  <Application>Microsoft Office PowerPoint</Application>
  <PresentationFormat>On-screen Show (4:3)</PresentationFormat>
  <Paragraphs>149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Verdana</vt:lpstr>
      <vt:lpstr>Rambla</vt:lpstr>
      <vt:lpstr>Arial Black</vt:lpstr>
      <vt:lpstr>Lucida Handwriting</vt:lpstr>
      <vt:lpstr>Oswald</vt:lpstr>
      <vt:lpstr>Wingdings 2</vt:lpstr>
      <vt:lpstr>Open Sans</vt:lpstr>
      <vt:lpstr>MS PGothic</vt:lpstr>
      <vt:lpstr>Calibri</vt:lpstr>
      <vt:lpstr>Arial</vt:lpstr>
      <vt:lpstr>Times New Roman</vt:lpstr>
      <vt:lpstr>Noto Sans Symbols</vt:lpstr>
      <vt:lpstr>Nirmala UI Semilight</vt:lpstr>
      <vt:lpstr>Average</vt:lpstr>
      <vt:lpstr>slate</vt:lpstr>
      <vt:lpstr>Marriotts Ridge High School</vt:lpstr>
      <vt:lpstr>OBJECTIVES</vt:lpstr>
      <vt:lpstr>THE KEY PLAYERS</vt:lpstr>
      <vt:lpstr>Did you complete the …</vt:lpstr>
      <vt:lpstr>PowerPoint Presentation</vt:lpstr>
      <vt:lpstr>IMPORTANT TRANSCRIPT INFO</vt:lpstr>
      <vt:lpstr>SENIOR GRADES COUNT</vt:lpstr>
      <vt:lpstr>PowerPoint Presentation</vt:lpstr>
      <vt:lpstr>IMPORTANT TRANSCRIPT INFO:</vt:lpstr>
      <vt:lpstr>TEACHER LETTER OF RECOMMENDATION </vt:lpstr>
      <vt:lpstr>TEACHER REC REQUEST FORM</vt:lpstr>
      <vt:lpstr>INVITE TEACHERS ON NAVIANCE</vt:lpstr>
      <vt:lpstr>COLLEGES TAB</vt:lpstr>
      <vt:lpstr>LETTERS OF RECOMMENDATION request</vt:lpstr>
      <vt:lpstr>LETTERS OF RECOMMENDATION request</vt:lpstr>
      <vt:lpstr>PowerPoint Presentation</vt:lpstr>
      <vt:lpstr>PowerPoint Presentation</vt:lpstr>
      <vt:lpstr>CONNECTING YOUR NAVIANCE ACCOUNT  and                       YOUR COMMON APP ACCOUNT</vt:lpstr>
      <vt:lpstr>CONNECT today!!!</vt:lpstr>
      <vt:lpstr>ONCE YOU HAVE:</vt:lpstr>
      <vt:lpstr>WHAT HAPPENS NEXT?</vt:lpstr>
      <vt:lpstr>FINAL NOTES…</vt:lpstr>
      <vt:lpstr>FINAL NOTES… FOR PARENTS</vt:lpstr>
      <vt:lpstr>PowerPoint Presentation</vt:lpstr>
      <vt:lpstr>COLLEGES VISITING MRHS!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_______High School</dc:title>
  <dc:creator>Jodi L. Dubbs</dc:creator>
  <cp:lastModifiedBy>Nicola Hildreth</cp:lastModifiedBy>
  <cp:revision>97</cp:revision>
  <dcterms:modified xsi:type="dcterms:W3CDTF">2018-09-10T15:54:48Z</dcterms:modified>
</cp:coreProperties>
</file>