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4" r:id="rId3"/>
    <p:sldMasterId id="2147483687" r:id="rId4"/>
    <p:sldMasterId id="2147483699" r:id="rId5"/>
    <p:sldMasterId id="2147483725" r:id="rId6"/>
    <p:sldMasterId id="2147483738" r:id="rId7"/>
  </p:sldMasterIdLst>
  <p:notesMasterIdLst>
    <p:notesMasterId r:id="rId41"/>
  </p:notesMasterIdLst>
  <p:handoutMasterIdLst>
    <p:handoutMasterId r:id="rId42"/>
  </p:handoutMasterIdLst>
  <p:sldIdLst>
    <p:sldId id="315" r:id="rId8"/>
    <p:sldId id="322" r:id="rId9"/>
    <p:sldId id="323" r:id="rId10"/>
    <p:sldId id="324" r:id="rId11"/>
    <p:sldId id="325" r:id="rId12"/>
    <p:sldId id="326" r:id="rId13"/>
    <p:sldId id="287" r:id="rId14"/>
    <p:sldId id="327" r:id="rId15"/>
    <p:sldId id="329" r:id="rId16"/>
    <p:sldId id="331" r:id="rId17"/>
    <p:sldId id="330" r:id="rId18"/>
    <p:sldId id="332" r:id="rId19"/>
    <p:sldId id="351" r:id="rId20"/>
    <p:sldId id="349" r:id="rId21"/>
    <p:sldId id="344" r:id="rId22"/>
    <p:sldId id="345" r:id="rId23"/>
    <p:sldId id="346" r:id="rId24"/>
    <p:sldId id="347" r:id="rId25"/>
    <p:sldId id="356" r:id="rId26"/>
    <p:sldId id="354" r:id="rId27"/>
    <p:sldId id="355" r:id="rId28"/>
    <p:sldId id="348" r:id="rId29"/>
    <p:sldId id="358" r:id="rId30"/>
    <p:sldId id="337" r:id="rId31"/>
    <p:sldId id="340" r:id="rId32"/>
    <p:sldId id="359" r:id="rId33"/>
    <p:sldId id="353" r:id="rId34"/>
    <p:sldId id="360" r:id="rId35"/>
    <p:sldId id="361" r:id="rId36"/>
    <p:sldId id="362" r:id="rId37"/>
    <p:sldId id="363" r:id="rId38"/>
    <p:sldId id="366" r:id="rId39"/>
    <p:sldId id="365"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8B35"/>
    <a:srgbClr val="85A541"/>
    <a:srgbClr val="1F497D"/>
    <a:srgbClr val="A2E658"/>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30" autoAdjust="0"/>
    <p:restoredTop sz="64651" autoAdjust="0"/>
  </p:normalViewPr>
  <p:slideViewPr>
    <p:cSldViewPr snapToGrid="0" snapToObjects="1">
      <p:cViewPr>
        <p:scale>
          <a:sx n="63" d="100"/>
          <a:sy n="63" d="100"/>
        </p:scale>
        <p:origin x="-2064" y="-78"/>
      </p:cViewPr>
      <p:guideLst>
        <p:guide orient="horz" pos="2992"/>
        <p:guide pos="4415"/>
      </p:guideLst>
    </p:cSldViewPr>
  </p:slideViewPr>
  <p:notesTextViewPr>
    <p:cViewPr>
      <p:scale>
        <a:sx n="100" d="100"/>
        <a:sy n="100" d="100"/>
      </p:scale>
      <p:origin x="0" y="0"/>
    </p:cViewPr>
  </p:notesTextViewPr>
  <p:sorterViewPr>
    <p:cViewPr>
      <p:scale>
        <a:sx n="150" d="100"/>
        <a:sy n="150" d="100"/>
      </p:scale>
      <p:origin x="0" y="0"/>
    </p:cViewPr>
  </p:sorterViewPr>
  <p:notesViewPr>
    <p:cSldViewPr snapToGrid="0" snapToObjects="1">
      <p:cViewPr>
        <p:scale>
          <a:sx n="100" d="100"/>
          <a:sy n="100" d="100"/>
        </p:scale>
        <p:origin x="-1528" y="-240"/>
      </p:cViewPr>
      <p:guideLst>
        <p:guide orient="horz" pos="2880"/>
        <p:guide pos="217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439526A-1199-554F-A3AB-4F932617BB1A}" type="datetimeFigureOut">
              <a:rPr lang="en-US" smtClean="0"/>
              <a:t>9/1/2016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60DF47-005C-D346-9C87-97D29E438C70}" type="slidenum">
              <a:rPr lang="en-US" smtClean="0"/>
              <a:t>‹#›</a:t>
            </a:fld>
            <a:endParaRPr lang="en-US"/>
          </a:p>
        </p:txBody>
      </p:sp>
    </p:spTree>
    <p:extLst>
      <p:ext uri="{BB962C8B-B14F-4D97-AF65-F5344CB8AC3E}">
        <p14:creationId xmlns:p14="http://schemas.microsoft.com/office/powerpoint/2010/main" val="345248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C058CB9-4815-A64D-BB46-43165892379E}" type="datetimeFigureOut">
              <a:rPr lang="en-US" smtClean="0"/>
              <a:pPr/>
              <a:t>9/1/2016</a:t>
            </a:fld>
            <a:endParaRPr lang="en-US" dirty="0"/>
          </a:p>
        </p:txBody>
      </p:sp>
      <p:sp>
        <p:nvSpPr>
          <p:cNvPr id="4" name="Slide Image Placeholder 3"/>
          <p:cNvSpPr>
            <a:spLocks noGrp="1" noRot="1" noChangeAspect="1"/>
          </p:cNvSpPr>
          <p:nvPr>
            <p:ph type="sldImg" idx="2"/>
          </p:nvPr>
        </p:nvSpPr>
        <p:spPr>
          <a:xfrm>
            <a:off x="1711739" y="564322"/>
            <a:ext cx="3550478" cy="2662859"/>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41739" y="3313043"/>
            <a:ext cx="5963477" cy="537217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A0DC3A75-ED01-7E47-BE8B-DB71DE3AF7F5}" type="slidenum">
              <a:rPr lang="en-US" smtClean="0"/>
              <a:pPr/>
              <a:t>‹#›</a:t>
            </a:fld>
            <a:endParaRPr lang="en-US" dirty="0"/>
          </a:p>
        </p:txBody>
      </p:sp>
    </p:spTree>
    <p:extLst>
      <p:ext uri="{BB962C8B-B14F-4D97-AF65-F5344CB8AC3E}">
        <p14:creationId xmlns:p14="http://schemas.microsoft.com/office/powerpoint/2010/main" val="32156908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r>
              <a:rPr lang="en-US" baseline="0" dirty="0" err="1" smtClean="0"/>
              <a:t>Goldeisen</a:t>
            </a: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pPr/>
              <a:t>1</a:t>
            </a:fld>
            <a:endParaRPr lang="en-US" dirty="0"/>
          </a:p>
        </p:txBody>
      </p:sp>
    </p:spTree>
    <p:extLst>
      <p:ext uri="{BB962C8B-B14F-4D97-AF65-F5344CB8AC3E}">
        <p14:creationId xmlns:p14="http://schemas.microsoft.com/office/powerpoint/2010/main" val="2002000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579563" y="304800"/>
            <a:ext cx="3724275" cy="2794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3263899"/>
            <a:ext cx="5753100" cy="5421313"/>
          </a:xfrm>
          <a:prstGeom prst="rect">
            <a:avLst/>
          </a:prstGeom>
        </p:spPr>
        <p:txBody>
          <a:bodyPr lIns="91425" tIns="91425" rIns="91425" bIns="91425" anchor="t" anchorCtr="0">
            <a:noAutofit/>
          </a:bodyPr>
          <a:lstStyle/>
          <a:p>
            <a:pPr>
              <a:lnSpc>
                <a:spcPct val="150000"/>
              </a:lnSpc>
            </a:pPr>
            <a:r>
              <a:rPr lang="en-US" sz="1200" kern="1200" dirty="0" smtClean="0">
                <a:solidFill>
                  <a:schemeClr val="tx1"/>
                </a:solidFill>
                <a:effectLst/>
                <a:ea typeface="+mn-ea"/>
                <a:cs typeface="+mn-cs"/>
              </a:rPr>
              <a:t>Cam</a:t>
            </a:r>
          </a:p>
          <a:p>
            <a:pPr>
              <a:lnSpc>
                <a:spcPct val="150000"/>
              </a:lnSpc>
            </a:pPr>
            <a:endParaRPr lang="en-US" sz="1200" kern="1200" dirty="0" smtClean="0">
              <a:solidFill>
                <a:schemeClr val="tx1"/>
              </a:solidFill>
              <a:effectLst/>
              <a:ea typeface="+mn-ea"/>
              <a:cs typeface="+mn-cs"/>
            </a:endParaRPr>
          </a:p>
          <a:p>
            <a:pPr>
              <a:lnSpc>
                <a:spcPct val="150000"/>
              </a:lnSpc>
            </a:pPr>
            <a:r>
              <a:rPr lang="en-US" sz="1200" kern="1200" dirty="0" smtClean="0">
                <a:solidFill>
                  <a:schemeClr val="tx1"/>
                </a:solidFill>
                <a:effectLst/>
                <a:ea typeface="+mn-ea"/>
                <a:cs typeface="+mn-cs"/>
              </a:rPr>
              <a:t>The </a:t>
            </a:r>
            <a:r>
              <a:rPr lang="en-US" sz="1200" b="1" kern="1200" dirty="0" smtClean="0">
                <a:solidFill>
                  <a:schemeClr val="tx1"/>
                </a:solidFill>
                <a:effectLst/>
                <a:ea typeface="+mn-ea"/>
                <a:cs typeface="+mn-cs"/>
              </a:rPr>
              <a:t>Family File </a:t>
            </a:r>
            <a:r>
              <a:rPr lang="en-US" sz="1200" kern="1200" dirty="0" smtClean="0">
                <a:solidFill>
                  <a:schemeClr val="tx1"/>
                </a:solidFill>
                <a:effectLst/>
                <a:ea typeface="+mn-ea"/>
                <a:cs typeface="+mn-cs"/>
              </a:rPr>
              <a:t>on HCPSS Connect provides important</a:t>
            </a:r>
            <a:r>
              <a:rPr lang="en-US" sz="1200" kern="1200" baseline="0" dirty="0" smtClean="0">
                <a:solidFill>
                  <a:schemeClr val="tx1"/>
                </a:solidFill>
                <a:effectLst/>
                <a:ea typeface="+mn-ea"/>
                <a:cs typeface="+mn-cs"/>
              </a:rPr>
              <a:t> information about your student. All information is confidential.</a:t>
            </a:r>
          </a:p>
          <a:p>
            <a:pPr>
              <a:lnSpc>
                <a:spcPct val="150000"/>
              </a:lnSpc>
            </a:pPr>
            <a:endParaRPr lang="en-US" sz="1200" kern="1200" baseline="0" dirty="0" smtClean="0">
              <a:solidFill>
                <a:schemeClr val="tx1"/>
              </a:solidFill>
              <a:effectLst/>
              <a:ea typeface="+mn-ea"/>
              <a:cs typeface="+mn-cs"/>
            </a:endParaRPr>
          </a:p>
          <a:p>
            <a:pPr>
              <a:lnSpc>
                <a:spcPct val="150000"/>
              </a:lnSpc>
            </a:pPr>
            <a:r>
              <a:rPr lang="en-US" sz="1200" kern="1200" baseline="0" dirty="0" smtClean="0">
                <a:solidFill>
                  <a:schemeClr val="tx1"/>
                </a:solidFill>
                <a:effectLst/>
                <a:ea typeface="+mn-ea"/>
                <a:cs typeface="+mn-cs"/>
              </a:rPr>
              <a:t>It is important that parents update the Family File with current data about your student including:</a:t>
            </a:r>
          </a:p>
          <a:p>
            <a:pPr marL="171450" indent="-171450">
              <a:lnSpc>
                <a:spcPct val="150000"/>
              </a:lnSpc>
              <a:buFont typeface="Arial"/>
              <a:buChar char="•"/>
            </a:pPr>
            <a:r>
              <a:rPr lang="en-US" sz="1200" kern="1200" dirty="0" smtClean="0">
                <a:solidFill>
                  <a:schemeClr val="tx1"/>
                </a:solidFill>
                <a:effectLst/>
                <a:ea typeface="+mn-ea"/>
                <a:cs typeface="+mn-cs"/>
              </a:rPr>
              <a:t>Parent emails and phone numbers</a:t>
            </a:r>
          </a:p>
          <a:p>
            <a:pPr marL="171450" indent="-171450">
              <a:lnSpc>
                <a:spcPct val="150000"/>
              </a:lnSpc>
              <a:buFont typeface="Arial"/>
              <a:buChar char="•"/>
            </a:pPr>
            <a:r>
              <a:rPr lang="en-US" sz="1200" kern="1200" dirty="0" smtClean="0">
                <a:solidFill>
                  <a:schemeClr val="tx1"/>
                </a:solidFill>
                <a:effectLst/>
                <a:ea typeface="+mn-ea"/>
                <a:cs typeface="+mn-cs"/>
              </a:rPr>
              <a:t>student medical</a:t>
            </a:r>
            <a:r>
              <a:rPr lang="en-US" sz="1200" kern="1200" baseline="0" dirty="0" smtClean="0">
                <a:solidFill>
                  <a:schemeClr val="tx1"/>
                </a:solidFill>
                <a:effectLst/>
                <a:ea typeface="+mn-ea"/>
                <a:cs typeface="+mn-cs"/>
              </a:rPr>
              <a:t> contact data</a:t>
            </a:r>
          </a:p>
          <a:p>
            <a:pPr marL="171450" indent="-171450">
              <a:lnSpc>
                <a:spcPct val="150000"/>
              </a:lnSpc>
              <a:buFont typeface="Arial"/>
              <a:buChar char="•"/>
            </a:pPr>
            <a:r>
              <a:rPr lang="en-US" sz="1200" kern="1200" baseline="0" dirty="0" smtClean="0">
                <a:solidFill>
                  <a:schemeClr val="tx1"/>
                </a:solidFill>
                <a:effectLst/>
                <a:ea typeface="+mn-ea"/>
                <a:cs typeface="+mn-cs"/>
              </a:rPr>
              <a:t>afterschool transportation options</a:t>
            </a:r>
          </a:p>
          <a:p>
            <a:pPr marL="171450" indent="-171450">
              <a:lnSpc>
                <a:spcPct val="150000"/>
              </a:lnSpc>
              <a:buFont typeface="Arial"/>
              <a:buChar char="•"/>
            </a:pPr>
            <a:r>
              <a:rPr lang="en-US" sz="1200" kern="1200" baseline="0" dirty="0" smtClean="0">
                <a:solidFill>
                  <a:schemeClr val="tx1"/>
                </a:solidFill>
                <a:effectLst/>
                <a:ea typeface="+mn-ea"/>
                <a:cs typeface="+mn-cs"/>
              </a:rPr>
              <a:t>data privacy options</a:t>
            </a:r>
          </a:p>
          <a:p>
            <a:pPr marL="0" indent="0">
              <a:lnSpc>
                <a:spcPct val="150000"/>
              </a:lnSpc>
              <a:buFont typeface="Arial"/>
              <a:buNone/>
            </a:pPr>
            <a:endParaRPr lang="en-US" sz="1200" kern="1200" dirty="0" smtClean="0">
              <a:solidFill>
                <a:schemeClr val="tx1"/>
              </a:solidFill>
              <a:effectLst/>
              <a:ea typeface="+mn-ea"/>
              <a:cs typeface="+mn-cs"/>
            </a:endParaRPr>
          </a:p>
          <a:p>
            <a:pPr>
              <a:lnSpc>
                <a:spcPct val="150000"/>
              </a:lnSpc>
            </a:pPr>
            <a:r>
              <a:rPr lang="en-US" sz="1200" kern="1200" dirty="0" smtClean="0">
                <a:solidFill>
                  <a:schemeClr val="tx1"/>
                </a:solidFill>
                <a:effectLst/>
                <a:ea typeface="+mn-ea"/>
                <a:cs typeface="+mn-cs"/>
              </a:rPr>
              <a:t>Log into HCPSS Connect and click</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the </a:t>
            </a:r>
            <a:r>
              <a:rPr lang="en-US" sz="1200" b="1" kern="1200" dirty="0" smtClean="0">
                <a:solidFill>
                  <a:schemeClr val="tx1"/>
                </a:solidFill>
                <a:effectLst/>
                <a:ea typeface="+mn-ea"/>
                <a:cs typeface="+mn-cs"/>
              </a:rPr>
              <a:t>My Account</a:t>
            </a:r>
            <a:r>
              <a:rPr lang="en-US" sz="1200" kern="1200" dirty="0" smtClean="0">
                <a:solidFill>
                  <a:schemeClr val="tx1"/>
                </a:solidFill>
                <a:effectLst/>
                <a:ea typeface="+mn-ea"/>
                <a:cs typeface="+mn-cs"/>
              </a:rPr>
              <a:t> tab.  Save your changes by clicking the </a:t>
            </a:r>
            <a:r>
              <a:rPr lang="en-US" sz="1200" b="1" kern="1200" dirty="0" smtClean="0">
                <a:solidFill>
                  <a:schemeClr val="tx1"/>
                </a:solidFill>
                <a:effectLst/>
                <a:ea typeface="+mn-ea"/>
                <a:cs typeface="+mn-cs"/>
              </a:rPr>
              <a:t>Update Account</a:t>
            </a:r>
            <a:r>
              <a:rPr lang="en-US" sz="1200" kern="1200" dirty="0" smtClean="0">
                <a:solidFill>
                  <a:schemeClr val="tx1"/>
                </a:solidFill>
                <a:effectLst/>
                <a:ea typeface="+mn-ea"/>
                <a:cs typeface="+mn-cs"/>
              </a:rPr>
              <a:t> button.</a:t>
            </a:r>
          </a:p>
          <a:p>
            <a:pPr lvl="0" rtl="0">
              <a:lnSpc>
                <a:spcPct val="150000"/>
              </a:lnSpc>
              <a:spcBef>
                <a:spcPts val="0"/>
              </a:spcBef>
              <a:buNone/>
            </a:pPr>
            <a:endParaRPr lang="en-US" sz="1200" dirty="0" smtClean="0"/>
          </a:p>
          <a:p>
            <a:pPr marL="0" marR="0" lvl="0" indent="0" algn="l" defTabSz="457200" rtl="0" eaLnBrk="1" fontAlgn="auto" latinLnBrk="0" hangingPunct="1">
              <a:lnSpc>
                <a:spcPct val="150000"/>
              </a:lnSpc>
              <a:spcBef>
                <a:spcPts val="0"/>
              </a:spcBef>
              <a:spcAft>
                <a:spcPts val="0"/>
              </a:spcAft>
              <a:buClrTx/>
              <a:buSzTx/>
              <a:buFontTx/>
              <a:buNone/>
              <a:tabLst/>
              <a:defRPr/>
            </a:pPr>
            <a:r>
              <a:rPr lang="en-US" sz="1200" kern="1200" dirty="0" smtClean="0">
                <a:solidFill>
                  <a:schemeClr val="tx1"/>
                </a:solidFill>
                <a:effectLst/>
                <a:ea typeface="+mn-ea"/>
                <a:cs typeface="+mn-cs"/>
              </a:rPr>
              <a:t>Family File now remains open throughout the school year,</a:t>
            </a:r>
            <a:r>
              <a:rPr lang="en-US" sz="1200" kern="1200" baseline="0" dirty="0" smtClean="0">
                <a:solidFill>
                  <a:schemeClr val="tx1"/>
                </a:solidFill>
                <a:effectLst/>
                <a:ea typeface="+mn-ea"/>
                <a:cs typeface="+mn-cs"/>
              </a:rPr>
              <a:t> so you can make changes at any time they occur.</a:t>
            </a:r>
            <a:endParaRPr lang="en-US" sz="1200" kern="1200" dirty="0" smtClean="0">
              <a:solidFill>
                <a:schemeClr val="tx1"/>
              </a:solidFill>
              <a:effectLst/>
              <a:ea typeface="+mn-ea"/>
              <a:cs typeface="+mn-cs"/>
            </a:endParaRPr>
          </a:p>
          <a:p>
            <a:pPr lvl="0" rtl="0">
              <a:lnSpc>
                <a:spcPct val="150000"/>
              </a:lnSpc>
              <a:spcBef>
                <a:spcPts val="0"/>
              </a:spcBef>
              <a:buNone/>
            </a:pPr>
            <a:endParaRPr lang="en-US" sz="1200" dirty="0" smtClean="0"/>
          </a:p>
          <a:p>
            <a:pPr lvl="0" rtl="0">
              <a:lnSpc>
                <a:spcPct val="150000"/>
              </a:lnSpc>
              <a:spcBef>
                <a:spcPts val="0"/>
              </a:spcBef>
              <a:buNone/>
            </a:pPr>
            <a:r>
              <a:rPr lang="en-US" sz="1200" dirty="0" smtClean="0"/>
              <a:t>Parents without online access can provide this information through </a:t>
            </a:r>
            <a:r>
              <a:rPr lang="en-US" sz="1200" baseline="0" dirty="0" smtClean="0"/>
              <a:t>a paper “</a:t>
            </a:r>
            <a:r>
              <a:rPr lang="en-US" sz="1200" b="0" i="0" u="none" strike="noStrike" kern="1200" baseline="0" dirty="0" smtClean="0">
                <a:solidFill>
                  <a:schemeClr val="tx1"/>
                </a:solidFill>
                <a:ea typeface="+mn-ea"/>
                <a:cs typeface="+mn-cs"/>
              </a:rPr>
              <a:t>Emergency Procedure and Confidential Student Information</a:t>
            </a:r>
            <a:r>
              <a:rPr lang="en-US" sz="1200" baseline="0" dirty="0" smtClean="0"/>
              <a:t>” form. Contact the school office for a copy of this form.</a:t>
            </a:r>
          </a:p>
          <a:p>
            <a:pPr lvl="0" rtl="0">
              <a:lnSpc>
                <a:spcPct val="150000"/>
              </a:lnSpc>
              <a:spcBef>
                <a:spcPts val="0"/>
              </a:spcBef>
              <a:buNone/>
            </a:pPr>
            <a:endParaRPr lang="en-US" sz="1200" dirty="0"/>
          </a:p>
        </p:txBody>
      </p:sp>
      <p:sp>
        <p:nvSpPr>
          <p:cNvPr id="121" name="Shape 12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solidFill>
                  <a:prstClr val="black"/>
                </a:solidFill>
                <a:latin typeface="Calibri"/>
              </a:rPr>
              <a:pPr>
                <a:buClr>
                  <a:srgbClr val="000000"/>
                </a:buClr>
                <a:buSzPct val="25000"/>
                <a:buFont typeface="Arial"/>
                <a:buNone/>
              </a:pPr>
              <a:t>10</a:t>
            </a:fld>
            <a:endParaRPr lang="en-US">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pPr lvl="0" rtl="0">
              <a:lnSpc>
                <a:spcPct val="150000"/>
              </a:lnSpc>
              <a:spcBef>
                <a:spcPts val="0"/>
              </a:spcBef>
              <a:buNone/>
            </a:pPr>
            <a:r>
              <a:rPr lang="en-US" sz="1200" dirty="0" smtClean="0"/>
              <a:t>Cam</a:t>
            </a:r>
          </a:p>
          <a:p>
            <a:pPr lvl="0" rtl="0">
              <a:lnSpc>
                <a:spcPct val="150000"/>
              </a:lnSpc>
              <a:spcBef>
                <a:spcPts val="0"/>
              </a:spcBef>
              <a:buNone/>
            </a:pPr>
            <a:endParaRPr lang="en-US" sz="1200" dirty="0" smtClean="0"/>
          </a:p>
          <a:p>
            <a:pPr lvl="0" rtl="0">
              <a:lnSpc>
                <a:spcPct val="150000"/>
              </a:lnSpc>
              <a:spcBef>
                <a:spcPts val="0"/>
              </a:spcBef>
              <a:buNone/>
            </a:pPr>
            <a:r>
              <a:rPr lang="en-US" sz="1200" dirty="0" smtClean="0"/>
              <a:t>Parents will</a:t>
            </a:r>
            <a:r>
              <a:rPr lang="en-US" sz="1200" baseline="0" dirty="0" smtClean="0"/>
              <a:t> continue to use the same log in credentials as in prior years.</a:t>
            </a:r>
          </a:p>
          <a:p>
            <a:pPr lvl="0" rtl="0">
              <a:lnSpc>
                <a:spcPct val="150000"/>
              </a:lnSpc>
              <a:spcBef>
                <a:spcPts val="0"/>
              </a:spcBef>
              <a:buNone/>
            </a:pPr>
            <a:endParaRPr lang="en-US" sz="1200" baseline="0" dirty="0" smtClean="0"/>
          </a:p>
          <a:p>
            <a:pPr lvl="0" rtl="0">
              <a:lnSpc>
                <a:spcPct val="150000"/>
              </a:lnSpc>
              <a:spcBef>
                <a:spcPts val="0"/>
              </a:spcBef>
              <a:buNone/>
            </a:pPr>
            <a:r>
              <a:rPr lang="en-US" sz="1200" baseline="0" dirty="0" smtClean="0"/>
              <a:t>Parents of students new to HCPSS are mailed their login information (US Mail)</a:t>
            </a:r>
          </a:p>
          <a:p>
            <a:pPr lvl="0" rtl="0">
              <a:lnSpc>
                <a:spcPct val="150000"/>
              </a:lnSpc>
              <a:spcBef>
                <a:spcPts val="0"/>
              </a:spcBef>
              <a:buNone/>
            </a:pPr>
            <a:endParaRPr lang="en-US" sz="1200" baseline="0" dirty="0" smtClean="0"/>
          </a:p>
          <a:p>
            <a:pPr marL="171450" lvl="0" indent="-171450" rtl="0">
              <a:lnSpc>
                <a:spcPct val="150000"/>
              </a:lnSpc>
              <a:spcBef>
                <a:spcPts val="0"/>
              </a:spcBef>
              <a:buFont typeface="Arial"/>
              <a:buChar char="•"/>
            </a:pPr>
            <a:r>
              <a:rPr lang="en-US" sz="1200" baseline="0" dirty="0" smtClean="0"/>
              <a:t>For help with your login or password: call the School Office</a:t>
            </a:r>
          </a:p>
          <a:p>
            <a:pPr marL="171450" lvl="0" indent="-171450" rtl="0">
              <a:lnSpc>
                <a:spcPct val="150000"/>
              </a:lnSpc>
              <a:spcBef>
                <a:spcPts val="0"/>
              </a:spcBef>
              <a:buFont typeface="Arial"/>
              <a:buChar char="•"/>
            </a:pPr>
            <a:r>
              <a:rPr lang="en-US" sz="1200" baseline="0" dirty="0" smtClean="0"/>
              <a:t>For help in using Canvas, Synergy, or the Family File, see the many guides and resources on the HCPSS Connect homepage (</a:t>
            </a:r>
            <a:r>
              <a:rPr lang="en-US" sz="1200" baseline="0" dirty="0" err="1" smtClean="0"/>
              <a:t>www.hcpss.org</a:t>
            </a:r>
            <a:r>
              <a:rPr lang="en-US" sz="1200" baseline="0" dirty="0" smtClean="0"/>
              <a:t>/connect)</a:t>
            </a:r>
          </a:p>
          <a:p>
            <a:pPr lvl="0" rtl="0">
              <a:lnSpc>
                <a:spcPct val="150000"/>
              </a:lnSpc>
              <a:spcBef>
                <a:spcPts val="0"/>
              </a:spcBef>
              <a:buNone/>
            </a:pPr>
            <a:endParaRPr lang="en-US" sz="1200" baseline="0" dirty="0" smtClean="0"/>
          </a:p>
          <a:p>
            <a:pPr lvl="0" rtl="0">
              <a:lnSpc>
                <a:spcPct val="150000"/>
              </a:lnSpc>
              <a:spcBef>
                <a:spcPts val="0"/>
              </a:spcBef>
              <a:buNone/>
            </a:pPr>
            <a:endParaRPr lang="en-US" sz="1200" baseline="0" dirty="0" smtClean="0"/>
          </a:p>
          <a:p>
            <a:pPr>
              <a:lnSpc>
                <a:spcPct val="150000"/>
              </a:lnSpc>
            </a:pPr>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solidFill>
                  <a:prstClr val="black"/>
                </a:solidFill>
                <a:latin typeface="Calibri"/>
              </a:rPr>
              <a:pPr/>
              <a:t>11</a:t>
            </a:fld>
            <a:endParaRPr lang="en-US" dirty="0">
              <a:solidFill>
                <a:prstClr val="black"/>
              </a:solidFill>
              <a:latin typeface="Calibri"/>
            </a:endParaRPr>
          </a:p>
        </p:txBody>
      </p:sp>
    </p:spTree>
    <p:extLst>
      <p:ext uri="{BB962C8B-B14F-4D97-AF65-F5344CB8AC3E}">
        <p14:creationId xmlns:p14="http://schemas.microsoft.com/office/powerpoint/2010/main" val="189637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4488" y="304800"/>
            <a:ext cx="3567112" cy="2674938"/>
          </a:xfrm>
        </p:spPr>
      </p:sp>
      <p:sp>
        <p:nvSpPr>
          <p:cNvPr id="3" name="Notes Placeholder 2"/>
          <p:cNvSpPr>
            <a:spLocks noGrp="1"/>
          </p:cNvSpPr>
          <p:nvPr>
            <p:ph type="body" idx="1"/>
          </p:nvPr>
        </p:nvSpPr>
        <p:spPr>
          <a:xfrm>
            <a:off x="441739" y="3135242"/>
            <a:ext cx="6174961" cy="5716657"/>
          </a:xfrm>
        </p:spPr>
        <p:txBody>
          <a:bodyPr/>
          <a:lstStyle/>
          <a:p>
            <a:r>
              <a:rPr lang="en-US" b="1" dirty="0" err="1" smtClean="0"/>
              <a:t>CAm</a:t>
            </a:r>
            <a:endParaRPr lang="en-US" b="1" dirty="0" smtClean="0"/>
          </a:p>
          <a:p>
            <a:endParaRPr lang="en-US" b="1" dirty="0" smtClean="0"/>
          </a:p>
          <a:p>
            <a:r>
              <a:rPr lang="en-US" b="1" dirty="0" smtClean="0"/>
              <a:t>CANVAS EXPECTATIONS</a:t>
            </a:r>
            <a:r>
              <a:rPr lang="en-US" b="1" baseline="0" dirty="0" smtClean="0"/>
              <a:t> for teachers the 2016-2017 school year:</a:t>
            </a:r>
          </a:p>
          <a:p>
            <a:endParaRPr lang="en-US" b="1" baseline="0" dirty="0" smtClean="0"/>
          </a:p>
          <a:p>
            <a:r>
              <a:rPr lang="en-US" b="0" dirty="0" smtClean="0"/>
              <a:t>This year</a:t>
            </a:r>
            <a:r>
              <a:rPr lang="en-US" b="0" baseline="0" dirty="0" smtClean="0"/>
              <a:t> all teachers will be posting information in the Canvas area in HCPSS Connect. </a:t>
            </a:r>
          </a:p>
          <a:p>
            <a:endParaRPr lang="en-US" b="0" baseline="0" dirty="0" smtClean="0"/>
          </a:p>
          <a:p>
            <a:r>
              <a:rPr lang="en-US" b="0" baseline="0" dirty="0" smtClean="0"/>
              <a:t>Targets for each quarter:</a:t>
            </a:r>
            <a:endParaRPr lang="en-US" b="0" dirty="0" smtClean="0"/>
          </a:p>
          <a:p>
            <a:endParaRPr lang="en-US" dirty="0" smtClean="0"/>
          </a:p>
          <a:p>
            <a:r>
              <a:rPr lang="en-US" b="1" u="sng" dirty="0" smtClean="0"/>
              <a:t>By</a:t>
            </a:r>
            <a:r>
              <a:rPr lang="en-US" b="1" u="sng" baseline="0" dirty="0" smtClean="0"/>
              <a:t> </a:t>
            </a:r>
            <a:r>
              <a:rPr lang="en-US" b="1" u="sng" dirty="0" smtClean="0"/>
              <a:t>September 2016</a:t>
            </a:r>
          </a:p>
          <a:p>
            <a:pPr marL="171450" indent="-171450">
              <a:lnSpc>
                <a:spcPct val="150000"/>
              </a:lnSpc>
              <a:buFont typeface="Arial"/>
              <a:buChar char="•"/>
            </a:pPr>
            <a:r>
              <a:rPr lang="en-US" dirty="0" smtClean="0"/>
              <a:t>Teacher Homepage - Update and maintain teacher homepage; transfer or update content from the pre</a:t>
            </a:r>
          </a:p>
          <a:p>
            <a:pPr marL="171450" marR="0" indent="-171450" algn="l" defTabSz="457200" rtl="0" eaLnBrk="1" fontAlgn="auto" latinLnBrk="0" hangingPunct="1">
              <a:lnSpc>
                <a:spcPct val="150000"/>
              </a:lnSpc>
              <a:spcBef>
                <a:spcPts val="0"/>
              </a:spcBef>
              <a:spcAft>
                <a:spcPts val="0"/>
              </a:spcAft>
              <a:buClrTx/>
              <a:buSzTx/>
              <a:buFont typeface="Arial"/>
              <a:buChar char="•"/>
              <a:tabLst/>
              <a:defRPr/>
            </a:pPr>
            <a:r>
              <a:rPr lang="en-US" dirty="0" smtClean="0"/>
              <a:t>Course information - Transfer or update content from previous year's course (s) into current year's course(s)</a:t>
            </a:r>
          </a:p>
          <a:p>
            <a:pPr marL="171450" indent="-171450">
              <a:lnSpc>
                <a:spcPct val="150000"/>
              </a:lnSpc>
              <a:buFont typeface="Arial"/>
              <a:buChar char="•"/>
            </a:pPr>
            <a:r>
              <a:rPr lang="en-US" dirty="0" smtClean="0"/>
              <a:t>Digital Tools -</a:t>
            </a:r>
            <a:r>
              <a:rPr lang="en-US" baseline="0" dirty="0" smtClean="0"/>
              <a:t> </a:t>
            </a:r>
            <a:r>
              <a:rPr lang="en-US" dirty="0" smtClean="0"/>
              <a:t>Include information on digital tools such as websites or applications that require an account on teacher homepage </a:t>
            </a:r>
          </a:p>
          <a:p>
            <a:pPr marL="171450" indent="-171450">
              <a:lnSpc>
                <a:spcPct val="150000"/>
              </a:lnSpc>
              <a:buFont typeface="Arial"/>
              <a:buChar char="•"/>
            </a:pPr>
            <a:r>
              <a:rPr lang="en-US" dirty="0" smtClean="0"/>
              <a:t>Calendar due dates – Post long-term project due dates on day they are assigned</a:t>
            </a:r>
          </a:p>
          <a:p>
            <a:pPr>
              <a:lnSpc>
                <a:spcPct val="150000"/>
              </a:lnSpc>
            </a:pPr>
            <a:endParaRPr lang="en-US" dirty="0" smtClean="0"/>
          </a:p>
          <a:p>
            <a:pPr>
              <a:lnSpc>
                <a:spcPct val="150000"/>
              </a:lnSpc>
            </a:pPr>
            <a:r>
              <a:rPr lang="en-US" b="1" u="sng" dirty="0" smtClean="0"/>
              <a:t>1st and 2nd Quarters</a:t>
            </a:r>
          </a:p>
          <a:p>
            <a:pPr marL="171450" indent="-171450">
              <a:lnSpc>
                <a:spcPct val="150000"/>
              </a:lnSpc>
              <a:buFont typeface="Arial"/>
              <a:buChar char="•"/>
            </a:pPr>
            <a:r>
              <a:rPr lang="en-US" dirty="0" smtClean="0"/>
              <a:t>Calendar test dates – Post test dates on the Canvas calendar 3 school days in advance. </a:t>
            </a:r>
          </a:p>
          <a:p>
            <a:pPr>
              <a:lnSpc>
                <a:spcPct val="150000"/>
              </a:lnSpc>
            </a:pPr>
            <a:endParaRPr lang="en-US" dirty="0" smtClean="0"/>
          </a:p>
          <a:p>
            <a:pPr>
              <a:lnSpc>
                <a:spcPct val="150000"/>
              </a:lnSpc>
            </a:pPr>
            <a:r>
              <a:rPr lang="en-US" b="1" u="sng" dirty="0" smtClean="0"/>
              <a:t>3rd and 4th Quarters</a:t>
            </a:r>
          </a:p>
          <a:p>
            <a:pPr marL="171450" indent="-171450">
              <a:lnSpc>
                <a:spcPct val="150000"/>
              </a:lnSpc>
              <a:buFont typeface="Arial"/>
              <a:buChar char="•"/>
            </a:pPr>
            <a:r>
              <a:rPr lang="en-US" dirty="0" smtClean="0"/>
              <a:t>Assignment details:</a:t>
            </a:r>
            <a:r>
              <a:rPr lang="en-US" baseline="0" dirty="0" smtClean="0"/>
              <a:t> Include details such as directions, materials, links, resources, etc. as appropriate.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solidFill>
                  <a:prstClr val="black"/>
                </a:solidFill>
                <a:latin typeface="Calibri"/>
              </a:rPr>
              <a:pPr/>
              <a:t>12</a:t>
            </a:fld>
            <a:endParaRPr lang="en-US" dirty="0">
              <a:solidFill>
                <a:prstClr val="black"/>
              </a:solidFill>
              <a:latin typeface="Calibri"/>
            </a:endParaRPr>
          </a:p>
        </p:txBody>
      </p:sp>
    </p:spTree>
    <p:extLst>
      <p:ext uri="{BB962C8B-B14F-4D97-AF65-F5344CB8AC3E}">
        <p14:creationId xmlns:p14="http://schemas.microsoft.com/office/powerpoint/2010/main" val="350396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14525" y="385763"/>
            <a:ext cx="3078163" cy="2308225"/>
          </a:xfrm>
        </p:spPr>
      </p:sp>
      <p:sp>
        <p:nvSpPr>
          <p:cNvPr id="3" name="Notes Placeholder 2"/>
          <p:cNvSpPr>
            <a:spLocks noGrp="1"/>
          </p:cNvSpPr>
          <p:nvPr>
            <p:ph type="body" idx="1"/>
          </p:nvPr>
        </p:nvSpPr>
        <p:spPr>
          <a:xfrm>
            <a:off x="472661" y="2779642"/>
            <a:ext cx="5963477" cy="6186557"/>
          </a:xfrm>
        </p:spPr>
        <p:txBody>
          <a:bodyPr/>
          <a:lstStyle/>
          <a:p>
            <a:r>
              <a:rPr lang="en-US" b="1" dirty="0" smtClean="0"/>
              <a:t>Meghan</a:t>
            </a:r>
          </a:p>
          <a:p>
            <a:endParaRPr lang="en-US" b="1" dirty="0" smtClean="0"/>
          </a:p>
          <a:p>
            <a:r>
              <a:rPr lang="en-US" b="1" dirty="0" err="1" smtClean="0"/>
              <a:t>Naviance</a:t>
            </a:r>
            <a:r>
              <a:rPr lang="en-US" b="1" dirty="0" smtClean="0"/>
              <a:t> </a:t>
            </a:r>
            <a:r>
              <a:rPr lang="en-US" dirty="0"/>
              <a:t>is a powerful online tool that gives each secondary student an opportunity to learn about themselves, and create a plan so they know what their direction is. </a:t>
            </a:r>
          </a:p>
          <a:p>
            <a:endParaRPr lang="en-US" dirty="0"/>
          </a:p>
          <a:p>
            <a:r>
              <a:rPr lang="en-US" dirty="0"/>
              <a:t>Components:</a:t>
            </a:r>
          </a:p>
          <a:p>
            <a:r>
              <a:rPr lang="en-US" b="1" dirty="0"/>
              <a:t>Goal setting </a:t>
            </a:r>
            <a:r>
              <a:rPr lang="en-US" dirty="0"/>
              <a:t>– Students establish meaningful goals for the future, create personalized, task-oriented plans for achieving those goals, and monitor progress along the way.</a:t>
            </a:r>
          </a:p>
          <a:p>
            <a:r>
              <a:rPr lang="en-US" dirty="0"/>
              <a:t>Naviance helps connect strengths to academic goals. It identifies a student’s preferred learning style; helps them discover the elements that would make a career satisfying to that person, and includes career interest profile with information on suggested careers.</a:t>
            </a:r>
          </a:p>
          <a:p>
            <a:endParaRPr lang="en-US" dirty="0"/>
          </a:p>
          <a:p>
            <a:r>
              <a:rPr lang="en-US" b="1" dirty="0"/>
              <a:t>Career planning </a:t>
            </a:r>
            <a:r>
              <a:rPr lang="en-US" dirty="0"/>
              <a:t>– Build self-awareness, explore careers that match personality types and interests, and understand what’s required to pursue those careers. It includes 3552 short videos that show people's experiences in different careers.</a:t>
            </a:r>
          </a:p>
          <a:p>
            <a:endParaRPr lang="en-US" dirty="0"/>
          </a:p>
          <a:p>
            <a:r>
              <a:rPr lang="en-US" b="1" dirty="0"/>
              <a:t>Course planning </a:t>
            </a:r>
            <a:r>
              <a:rPr lang="en-US" dirty="0"/>
              <a:t>– Create course plans for middle schools and high school, understand the impact that course choices have on future goals, and even consider higher-level classes based on academic history and teachers’ recommendations.</a:t>
            </a:r>
          </a:p>
          <a:p>
            <a:endParaRPr lang="en-US" dirty="0"/>
          </a:p>
          <a:p>
            <a:r>
              <a:rPr lang="en-US" b="1" dirty="0"/>
              <a:t>College planning</a:t>
            </a:r>
            <a:r>
              <a:rPr lang="en-US" dirty="0"/>
              <a:t> – Plan, prepare, and enroll in post-secondary institutions by providing insight into the college admissions process. Identifies suggested colleges based on info in student’s profile.  </a:t>
            </a:r>
          </a:p>
          <a:p>
            <a:endParaRPr lang="en-US" dirty="0"/>
          </a:p>
          <a:p>
            <a:r>
              <a:rPr lang="en-US" dirty="0"/>
              <a:t>Students can take any Naviance assessment as often as they want, so as their interests and skills evolve, they can get greater insight. It has very high interest for students, and they enjoy using it. Naviance includes an iPhone app.</a:t>
            </a:r>
          </a:p>
          <a:p>
            <a:endParaRPr lang="en-US" dirty="0"/>
          </a:p>
          <a:p>
            <a:r>
              <a:rPr lang="en-US" dirty="0"/>
              <a:t>Naviance allows students, parents and teachers to be engaged and collaborate in helping their child. Parents and teachers can log into child's profile.</a:t>
            </a:r>
          </a:p>
          <a:p>
            <a:endParaRPr lang="en-US" dirty="0" smtClean="0"/>
          </a:p>
          <a:p>
            <a:r>
              <a:rPr lang="en-US" dirty="0"/>
              <a:t>Last year, HCPSS </a:t>
            </a:r>
            <a:r>
              <a:rPr lang="en-US" dirty="0" smtClean="0"/>
              <a:t>high school </a:t>
            </a:r>
            <a:r>
              <a:rPr lang="en-US" i="1" dirty="0"/>
              <a:t>students </a:t>
            </a:r>
            <a:r>
              <a:rPr lang="en-US" dirty="0"/>
              <a:t>visited Naviance </a:t>
            </a:r>
            <a:r>
              <a:rPr lang="en-US" dirty="0" smtClean="0"/>
              <a:t>more than 162,000 </a:t>
            </a:r>
            <a:r>
              <a:rPr lang="en-US" dirty="0"/>
              <a:t>times. </a:t>
            </a:r>
          </a:p>
          <a:p>
            <a:r>
              <a:rPr lang="en-US" dirty="0" smtClean="0"/>
              <a:t>High school </a:t>
            </a:r>
            <a:r>
              <a:rPr lang="en-US" i="1" dirty="0"/>
              <a:t>parents </a:t>
            </a:r>
            <a:r>
              <a:rPr lang="en-US" dirty="0"/>
              <a:t>visited Naviance </a:t>
            </a:r>
            <a:r>
              <a:rPr lang="en-US" dirty="0" smtClean="0"/>
              <a:t>more </a:t>
            </a:r>
            <a:r>
              <a:rPr lang="en-US" dirty="0"/>
              <a:t>than </a:t>
            </a:r>
            <a:r>
              <a:rPr lang="en-US" dirty="0" smtClean="0"/>
              <a:t>15,000 times</a:t>
            </a:r>
            <a:r>
              <a:rPr lang="en-US" dirty="0"/>
              <a:t>.</a:t>
            </a:r>
          </a:p>
          <a:p>
            <a:endParaRPr lang="en-US" dirty="0" smtClean="0"/>
          </a:p>
          <a:p>
            <a:endParaRPr lang="en-US" dirty="0"/>
          </a:p>
        </p:txBody>
      </p:sp>
      <p:sp>
        <p:nvSpPr>
          <p:cNvPr id="4" name="Slide Number Placeholder 3"/>
          <p:cNvSpPr>
            <a:spLocks noGrp="1"/>
          </p:cNvSpPr>
          <p:nvPr>
            <p:ph type="sldNum" sz="quarter" idx="10"/>
          </p:nvPr>
        </p:nvSpPr>
        <p:spPr>
          <a:xfrm>
            <a:off x="5370513" y="7085013"/>
            <a:ext cx="2971800" cy="457200"/>
          </a:xfrm>
        </p:spPr>
        <p:txBody>
          <a:bodyPr/>
          <a:lstStyle/>
          <a:p>
            <a:fld id="{646B3107-96DF-DE4A-97E6-59EE39629893}" type="slidenum">
              <a:rPr lang="en-US" smtClean="0"/>
              <a:t>13</a:t>
            </a:fld>
            <a:endParaRPr lang="en-US" dirty="0"/>
          </a:p>
        </p:txBody>
      </p:sp>
    </p:spTree>
    <p:extLst>
      <p:ext uri="{BB962C8B-B14F-4D97-AF65-F5344CB8AC3E}">
        <p14:creationId xmlns:p14="http://schemas.microsoft.com/office/powerpoint/2010/main" val="1321210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Meghan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Students are now able to file a 2017–18 FAFSA as early as Oct. 1, 2016, rather than beginning on Jan. 1, 2017. This earlier submission date is a permanent change, enabling students to complete and submit a FAFSA as early as October 1 every year.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Beginning with the 2017–18 FAFSA, students will be required to report income information from an earlier tax year. For example, on the 2017–18 FAFSA, students (and parents, as appropriate) will report their 2015 income information, rather than their 2016 income information.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A2E658"/>
                </a:solidFill>
              </a:rPr>
              <a:t>Students should apply in the fall of their senior year.</a:t>
            </a:r>
            <a:r>
              <a:rPr lang="en-US" sz="1200" kern="1200" baseline="0" dirty="0" smtClean="0">
                <a:solidFill>
                  <a:schemeClr val="tx1"/>
                </a:solidFill>
                <a:effectLst/>
                <a:latin typeface="Arial"/>
                <a:ea typeface="+mn-ea"/>
                <a:cs typeface="+mn-cs"/>
              </a:rPr>
              <a:t> </a:t>
            </a:r>
            <a:r>
              <a:rPr lang="en-US" dirty="0" smtClean="0">
                <a:solidFill>
                  <a:srgbClr val="A2E658"/>
                </a:solidFill>
              </a:rPr>
              <a:t>Financial aid is distributed on a first come, first served basis, so early application is encouraged.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A2E658"/>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A2E658"/>
                </a:solidFill>
              </a:rPr>
              <a:t>All students should apply–even if they may not be eligible for need-based aid.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A2E658"/>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A2E658"/>
                </a:solidFill>
              </a:rPr>
              <a:t>FAFSA is used by many colleges and scholarship organizations as part of application requirements.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A2E658"/>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A2E658"/>
                </a:solidFill>
              </a:rPr>
              <a:t>Federal and Maryland deadline for applications is March1, 2017. </a:t>
            </a:r>
          </a:p>
        </p:txBody>
      </p:sp>
      <p:sp>
        <p:nvSpPr>
          <p:cNvPr id="4" name="Slide Number Placeholder 3"/>
          <p:cNvSpPr>
            <a:spLocks noGrp="1"/>
          </p:cNvSpPr>
          <p:nvPr>
            <p:ph type="sldNum" sz="quarter" idx="10"/>
          </p:nvPr>
        </p:nvSpPr>
        <p:spPr/>
        <p:txBody>
          <a:bodyPr/>
          <a:lstStyle/>
          <a:p>
            <a:fld id="{A0DC3A75-ED01-7E47-BE8B-DB71DE3AF7F5}" type="slidenum">
              <a:rPr lang="en-US" smtClean="0">
                <a:solidFill>
                  <a:prstClr val="black"/>
                </a:solidFill>
                <a:latin typeface="Calibri"/>
              </a:rPr>
              <a:pPr/>
              <a:t>14</a:t>
            </a:fld>
            <a:endParaRPr lang="en-US" dirty="0">
              <a:solidFill>
                <a:prstClr val="black"/>
              </a:solidFill>
              <a:latin typeface="Calibri"/>
            </a:endParaRPr>
          </a:p>
        </p:txBody>
      </p:sp>
    </p:spTree>
    <p:extLst>
      <p:ext uri="{BB962C8B-B14F-4D97-AF65-F5344CB8AC3E}">
        <p14:creationId xmlns:p14="http://schemas.microsoft.com/office/powerpoint/2010/main" val="4200349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0" y="304800"/>
            <a:ext cx="2032000" cy="1524000"/>
          </a:xfrm>
          <a:prstGeom prst="rect">
            <a:avLst/>
          </a:prstGeom>
        </p:spPr>
      </p:sp>
      <p:sp>
        <p:nvSpPr>
          <p:cNvPr id="3" name="Notes Placeholder 2"/>
          <p:cNvSpPr>
            <a:spLocks noGrp="1"/>
          </p:cNvSpPr>
          <p:nvPr>
            <p:ph type="body" idx="1"/>
          </p:nvPr>
        </p:nvSpPr>
        <p:spPr>
          <a:xfrm>
            <a:off x="495300" y="1852612"/>
            <a:ext cx="6032500" cy="7011987"/>
          </a:xfrm>
          <a:prstGeom prst="rect">
            <a:avLst/>
          </a:prstGeom>
        </p:spPr>
        <p:txBody>
          <a:bodyPr/>
          <a:lstStyle/>
          <a:p>
            <a:pPr>
              <a:lnSpc>
                <a:spcPts val="1740"/>
              </a:lnSpc>
            </a:pPr>
            <a:r>
              <a:rPr lang="en-US" b="1" dirty="0" err="1" smtClean="0"/>
              <a:t>Choya</a:t>
            </a:r>
            <a:endParaRPr lang="en-US" b="1" dirty="0" smtClean="0"/>
          </a:p>
          <a:p>
            <a:pPr>
              <a:lnSpc>
                <a:spcPts val="1740"/>
              </a:lnSpc>
            </a:pPr>
            <a:endParaRPr lang="en-US" b="1" dirty="0" smtClean="0"/>
          </a:p>
          <a:p>
            <a:pPr>
              <a:lnSpc>
                <a:spcPts val="1740"/>
              </a:lnSpc>
            </a:pPr>
            <a:r>
              <a:rPr lang="en-US" b="1" dirty="0" smtClean="0"/>
              <a:t>Partnership for Assessment of Readiness for College and Careers (PARCC)</a:t>
            </a:r>
            <a:r>
              <a:rPr lang="en-US" b="1" baseline="0" dirty="0" smtClean="0"/>
              <a:t> </a:t>
            </a:r>
            <a:r>
              <a:rPr lang="en-US" baseline="0" dirty="0" smtClean="0"/>
              <a:t>is the name for the standardized reading, writing and mathematics assessments implemented in all Maryland schools. PARCC assessments are directly aligned to the Common Core standards. PARCC replaced the Maryland School Assessment (MSA) for math and reading/English language arts and</a:t>
            </a:r>
            <a:r>
              <a:rPr lang="en-US" dirty="0" smtClean="0"/>
              <a:t> the High School Assessments in English 10 and Algebra I</a:t>
            </a:r>
            <a:r>
              <a:rPr lang="en-US" baseline="0" dirty="0" smtClean="0"/>
              <a:t>.</a:t>
            </a:r>
          </a:p>
          <a:p>
            <a:pPr>
              <a:lnSpc>
                <a:spcPts val="1740"/>
              </a:lnSpc>
            </a:pPr>
            <a:endParaRPr lang="en-US" sz="1200" b="1" kern="1200" dirty="0" smtClean="0">
              <a:solidFill>
                <a:schemeClr val="tx1"/>
              </a:solidFill>
              <a:effectLst/>
              <a:ea typeface="+mn-ea"/>
              <a:cs typeface="+mn-cs"/>
            </a:endParaRPr>
          </a:p>
          <a:p>
            <a:pPr>
              <a:lnSpc>
                <a:spcPts val="1740"/>
              </a:lnSpc>
            </a:pPr>
            <a:r>
              <a:rPr lang="en-US" sz="1200" b="1" kern="1200" dirty="0" smtClean="0">
                <a:solidFill>
                  <a:schemeClr val="tx1"/>
                </a:solidFill>
                <a:effectLst/>
                <a:ea typeface="+mn-ea"/>
                <a:cs typeface="+mn-cs"/>
              </a:rPr>
              <a:t>Changes to the PARCC Assessment:</a:t>
            </a:r>
            <a:endParaRPr lang="en-US" sz="1200" kern="1200" dirty="0" smtClean="0">
              <a:solidFill>
                <a:schemeClr val="tx1"/>
              </a:solidFill>
              <a:effectLst/>
              <a:ea typeface="+mn-ea"/>
              <a:cs typeface="+mn-cs"/>
            </a:endParaRPr>
          </a:p>
          <a:p>
            <a:pPr>
              <a:lnSpc>
                <a:spcPts val="1740"/>
              </a:lnSpc>
            </a:pPr>
            <a:r>
              <a:rPr lang="en-US" sz="1200" kern="1200" dirty="0" smtClean="0">
                <a:solidFill>
                  <a:schemeClr val="tx1"/>
                </a:solidFill>
                <a:effectLst/>
                <a:ea typeface="+mn-ea"/>
                <a:cs typeface="+mn-cs"/>
              </a:rPr>
              <a:t>Last year the PARCC consortium shortened the overall testing duration:</a:t>
            </a:r>
          </a:p>
          <a:p>
            <a:pPr>
              <a:lnSpc>
                <a:spcPts val="1740"/>
              </a:lnSpc>
            </a:pPr>
            <a:r>
              <a:rPr lang="en-US" b="0" i="0" u="none" strike="noStrike" kern="1200" baseline="0" dirty="0" smtClean="0">
                <a:solidFill>
                  <a:schemeClr val="tx1"/>
                </a:solidFill>
              </a:rPr>
              <a:t>1. There is just one window for English Language Arts and Math—30 days in Spring.</a:t>
            </a:r>
          </a:p>
          <a:p>
            <a:pPr>
              <a:lnSpc>
                <a:spcPts val="1740"/>
              </a:lnSpc>
            </a:pPr>
            <a:r>
              <a:rPr lang="en-US" b="0" i="0" u="none" strike="noStrike" kern="1200" baseline="0" dirty="0" smtClean="0">
                <a:solidFill>
                  <a:schemeClr val="tx1"/>
                </a:solidFill>
              </a:rPr>
              <a:t>2. The tests are shorter by about 90 minutes overall. </a:t>
            </a:r>
          </a:p>
          <a:p>
            <a:pPr>
              <a:lnSpc>
                <a:spcPts val="1740"/>
              </a:lnSpc>
            </a:pPr>
            <a:r>
              <a:rPr lang="en-US" b="0" i="0" u="none" strike="noStrike" kern="1200" baseline="0" dirty="0" smtClean="0">
                <a:solidFill>
                  <a:schemeClr val="tx1"/>
                </a:solidFill>
              </a:rPr>
              <a:t>3. Students have 6-7 PARCC testing sessions (vs. 8 or 9 during the 1</a:t>
            </a:r>
            <a:r>
              <a:rPr lang="en-US" b="0" i="0" u="none" strike="noStrike" kern="1200" baseline="30000" dirty="0" smtClean="0">
                <a:solidFill>
                  <a:schemeClr val="tx1"/>
                </a:solidFill>
              </a:rPr>
              <a:t>st</a:t>
            </a:r>
            <a:r>
              <a:rPr lang="en-US" b="0" i="0" u="none" strike="noStrike" kern="1200" baseline="0" dirty="0" smtClean="0">
                <a:solidFill>
                  <a:schemeClr val="tx1"/>
                </a:solidFill>
              </a:rPr>
              <a:t> year PARCC was implemented). </a:t>
            </a:r>
          </a:p>
          <a:p>
            <a:pPr>
              <a:lnSpc>
                <a:spcPts val="1740"/>
              </a:lnSpc>
            </a:pPr>
            <a:endParaRPr lang="en-US" b="0" i="0" u="none" strike="noStrike" kern="1200" baseline="0" dirty="0" smtClean="0">
              <a:solidFill>
                <a:schemeClr val="tx1"/>
              </a:solidFill>
            </a:endParaRPr>
          </a:p>
          <a:p>
            <a:pPr>
              <a:lnSpc>
                <a:spcPts val="1740"/>
              </a:lnSpc>
            </a:pPr>
            <a:r>
              <a:rPr lang="en-US" b="1" baseline="0" dirty="0" smtClean="0"/>
              <a:t>PARCC benefits</a:t>
            </a:r>
            <a:r>
              <a:rPr lang="en-US" baseline="0" dirty="0" smtClean="0"/>
              <a:t>:</a:t>
            </a:r>
          </a:p>
          <a:p>
            <a:pPr marL="171450" indent="-171450">
              <a:lnSpc>
                <a:spcPts val="1740"/>
              </a:lnSpc>
              <a:buFont typeface="Arial"/>
              <a:buChar char="•"/>
            </a:pPr>
            <a:r>
              <a:rPr lang="en-US" baseline="0" dirty="0" smtClean="0"/>
              <a:t>Indicates how closely students, beginning in Grade 3, are on track to graduate college- and career-ready.</a:t>
            </a:r>
          </a:p>
          <a:p>
            <a:pPr marL="171450" indent="-171450">
              <a:lnSpc>
                <a:spcPts val="1740"/>
              </a:lnSpc>
              <a:buFont typeface="Arial"/>
              <a:buChar char="•"/>
            </a:pPr>
            <a:r>
              <a:rPr lang="en-US" baseline="0" dirty="0" smtClean="0"/>
              <a:t>Gives teachers regular results to guide learning and instruction.</a:t>
            </a:r>
          </a:p>
          <a:p>
            <a:pPr marL="171450" indent="-171450">
              <a:lnSpc>
                <a:spcPts val="1740"/>
              </a:lnSpc>
              <a:buFont typeface="Arial"/>
              <a:buChar char="•"/>
            </a:pPr>
            <a:r>
              <a:rPr lang="en-US" baseline="0" dirty="0" smtClean="0"/>
              <a:t>Provides data comparable across districts and states.</a:t>
            </a:r>
          </a:p>
          <a:p>
            <a:pPr marL="0" marR="0" indent="0" algn="l" defTabSz="914400" rtl="0" eaLnBrk="1" fontAlgn="auto" latinLnBrk="0" hangingPunct="1">
              <a:lnSpc>
                <a:spcPts val="1740"/>
              </a:lnSpc>
              <a:buClrTx/>
              <a:buSzTx/>
              <a:buFont typeface="Arial"/>
              <a:buNone/>
              <a:tabLst/>
              <a:defRPr/>
            </a:pPr>
            <a:endParaRPr lang="en-US" baseline="0" dirty="0" smtClean="0"/>
          </a:p>
          <a:p>
            <a:pPr marL="0" marR="0" indent="0" algn="l" defTabSz="914400" rtl="0" eaLnBrk="1" fontAlgn="auto" latinLnBrk="0" hangingPunct="1">
              <a:lnSpc>
                <a:spcPts val="1740"/>
              </a:lnSpc>
              <a:buClrTx/>
              <a:buSzTx/>
              <a:buFont typeface="Arial"/>
              <a:buNone/>
              <a:tabLst/>
              <a:defRPr/>
            </a:pPr>
            <a:r>
              <a:rPr lang="en-US" b="1" baseline="0" dirty="0" smtClean="0"/>
              <a:t>Scoring:</a:t>
            </a:r>
          </a:p>
          <a:p>
            <a:pPr marL="0" marR="0" indent="0" algn="l" defTabSz="914400" rtl="0" eaLnBrk="1" fontAlgn="auto" latinLnBrk="0" hangingPunct="1">
              <a:lnSpc>
                <a:spcPts val="1740"/>
              </a:lnSpc>
              <a:buClrTx/>
              <a:buSzTx/>
              <a:buFont typeface="Arial"/>
              <a:buNone/>
              <a:tabLst/>
              <a:defRPr/>
            </a:pPr>
            <a:r>
              <a:rPr lang="en-US" dirty="0" smtClean="0"/>
              <a:t>The PARCC assessments are on a 5 point scale. 1-Did not yet meet expectations, 2-Partially met expectations, 3-Approached expectations, 4-Met Expectations, and 5-Exceeded expectations</a:t>
            </a:r>
            <a:r>
              <a:rPr lang="en-US" b="0" i="0" u="none" strike="noStrike" kern="1200" baseline="0" dirty="0" smtClean="0">
                <a:solidFill>
                  <a:schemeClr val="tx1"/>
                </a:solidFill>
              </a:rPr>
              <a:t>:</a:t>
            </a:r>
          </a:p>
          <a:p>
            <a:pPr marL="171450" indent="-171450">
              <a:lnSpc>
                <a:spcPts val="1740"/>
              </a:lnSpc>
              <a:buFont typeface="Arial"/>
              <a:buChar char="•"/>
            </a:pPr>
            <a:r>
              <a:rPr lang="en-US" b="0" i="0" u="none" strike="noStrike" kern="1200" baseline="0" dirty="0" smtClean="0">
                <a:solidFill>
                  <a:schemeClr val="tx1"/>
                </a:solidFill>
              </a:rPr>
              <a:t>In grades 3-8, ratings of 4-5 indicate students are academically well-prepared to engage successfully in further study. </a:t>
            </a:r>
          </a:p>
          <a:p>
            <a:pPr marL="171450" indent="-171450">
              <a:lnSpc>
                <a:spcPts val="1740"/>
              </a:lnSpc>
              <a:buFont typeface="Arial"/>
              <a:buChar char="•"/>
            </a:pPr>
            <a:r>
              <a:rPr lang="en-US" b="0" i="0" u="none" strike="noStrike" kern="1200" baseline="0" dirty="0" smtClean="0">
                <a:solidFill>
                  <a:schemeClr val="tx1"/>
                </a:solidFill>
              </a:rPr>
              <a:t>In </a:t>
            </a:r>
            <a:r>
              <a:rPr lang="en-US" dirty="0" smtClean="0"/>
              <a:t>high school courses</a:t>
            </a:r>
            <a:r>
              <a:rPr lang="en-US" b="0" i="0" u="none" strike="noStrike" kern="1200" baseline="0" dirty="0" smtClean="0">
                <a:solidFill>
                  <a:schemeClr val="tx1"/>
                </a:solidFill>
              </a:rPr>
              <a:t>, a 4-5 indicates students are are on track to graduate prepared for colleges and careers</a:t>
            </a:r>
            <a:r>
              <a:rPr lang="en-US" b="0" i="0" u="none" strike="noStrike" kern="1200" dirty="0" smtClean="0">
                <a:solidFill>
                  <a:schemeClr val="tx1"/>
                </a:solidFill>
              </a:rPr>
              <a:t> and in future years will be used by in state community colleges for placement in credit bearing courses. </a:t>
            </a:r>
            <a:r>
              <a:rPr lang="en-US" b="0" i="0" u="none" strike="noStrike" kern="1200" baseline="0" dirty="0" smtClean="0">
                <a:solidFill>
                  <a:schemeClr val="tx1"/>
                </a:solidFill>
              </a:rPr>
              <a:t> </a:t>
            </a:r>
          </a:p>
          <a:p>
            <a:pPr marL="171450" indent="-171450">
              <a:lnSpc>
                <a:spcPts val="1740"/>
              </a:lnSpc>
              <a:buFont typeface="Arial"/>
              <a:buChar char="•"/>
            </a:pPr>
            <a:r>
              <a:rPr lang="en-US" dirty="0" smtClean="0"/>
              <a:t>Students hand-carry results home in the first few weeks of the following school year</a:t>
            </a:r>
            <a:endParaRPr lang="en-US" b="0" i="0" u="none" strike="noStrike" kern="1200" baseline="0" dirty="0" smtClean="0">
              <a:solidFill>
                <a:schemeClr val="tx1"/>
              </a:solidFill>
            </a:endParaRPr>
          </a:p>
          <a:p>
            <a:pPr>
              <a:lnSpc>
                <a:spcPts val="1740"/>
              </a:lnSpc>
            </a:pPr>
            <a:endParaRPr lang="en-US" kern="1200" baseline="0" dirty="0" smtClean="0">
              <a:solidFill>
                <a:schemeClr val="tx1"/>
              </a:solidFill>
              <a:effectLst/>
            </a:endParaRPr>
          </a:p>
          <a:p>
            <a:pPr>
              <a:lnSpc>
                <a:spcPts val="1740"/>
              </a:lnSpc>
            </a:pPr>
            <a:endParaRPr lang="en-US" kern="1200" baseline="0" dirty="0" smtClean="0">
              <a:solidFill>
                <a:schemeClr val="tx1"/>
              </a:solidFill>
              <a:effectLst/>
            </a:endParaRPr>
          </a:p>
          <a:p>
            <a:pPr>
              <a:lnSpc>
                <a:spcPts val="1740"/>
              </a:lnSpc>
            </a:pPr>
            <a:endParaRPr lang="en-US" kern="1200" dirty="0" smtClean="0">
              <a:solidFill>
                <a:schemeClr val="tx1"/>
              </a:solidFill>
              <a:effectLst/>
            </a:endParaRPr>
          </a:p>
          <a:p>
            <a:pPr>
              <a:lnSpc>
                <a:spcPts val="1740"/>
              </a:lnSpc>
            </a:pPr>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95F0CEE-2ABA-4EE0-852B-1FA29662DEB2}"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4090274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1200" y="685800"/>
            <a:ext cx="2235200" cy="1676400"/>
          </a:xfrm>
          <a:prstGeom prst="rect">
            <a:avLst/>
          </a:prstGeom>
        </p:spPr>
      </p:sp>
      <p:sp>
        <p:nvSpPr>
          <p:cNvPr id="3" name="Notes Placeholder 2"/>
          <p:cNvSpPr>
            <a:spLocks noGrp="1"/>
          </p:cNvSpPr>
          <p:nvPr>
            <p:ph type="body" idx="1"/>
          </p:nvPr>
        </p:nvSpPr>
        <p:spPr>
          <a:xfrm>
            <a:off x="685800" y="2362200"/>
            <a:ext cx="5486400" cy="6096000"/>
          </a:xfrm>
          <a:prstGeom prst="rect">
            <a:avLst/>
          </a:prstGeom>
        </p:spPr>
        <p:txBody>
          <a:bodyPr/>
          <a:lstStyle/>
          <a:p>
            <a:pPr>
              <a:lnSpc>
                <a:spcPct val="150000"/>
              </a:lnSpc>
            </a:pPr>
            <a:r>
              <a:rPr lang="en-US" kern="1200" dirty="0" err="1" smtClean="0">
                <a:solidFill>
                  <a:schemeClr val="tx1"/>
                </a:solidFill>
                <a:effectLst/>
              </a:rPr>
              <a:t>Choya</a:t>
            </a:r>
            <a:endParaRPr lang="en-US" kern="1200" dirty="0" smtClean="0">
              <a:solidFill>
                <a:schemeClr val="tx1"/>
              </a:solidFill>
              <a:effectLst/>
            </a:endParaRPr>
          </a:p>
          <a:p>
            <a:pPr>
              <a:lnSpc>
                <a:spcPct val="150000"/>
              </a:lnSpc>
            </a:pPr>
            <a:endParaRPr lang="en-US" kern="1200" dirty="0" smtClean="0">
              <a:solidFill>
                <a:schemeClr val="tx1"/>
              </a:solidFill>
              <a:effectLst/>
            </a:endParaRPr>
          </a:p>
          <a:p>
            <a:pPr>
              <a:lnSpc>
                <a:spcPct val="150000"/>
              </a:lnSpc>
            </a:pPr>
            <a:r>
              <a:rPr lang="en-US" kern="1200" dirty="0" smtClean="0">
                <a:solidFill>
                  <a:schemeClr val="tx1"/>
                </a:solidFill>
                <a:effectLst/>
              </a:rPr>
              <a:t>Grade 10 and 11 students will take the PSAT on October </a:t>
            </a:r>
            <a:r>
              <a:rPr lang="en-US" dirty="0" smtClean="0"/>
              <a:t>19</a:t>
            </a:r>
            <a:r>
              <a:rPr lang="en-US" kern="1200" dirty="0" smtClean="0">
                <a:solidFill>
                  <a:schemeClr val="tx1"/>
                </a:solidFill>
                <a:effectLst/>
              </a:rPr>
              <a:t>. This year, Grade 9 students will also be participating </a:t>
            </a:r>
            <a:r>
              <a:rPr lang="en-US" dirty="0" smtClean="0"/>
              <a:t>as part of</a:t>
            </a:r>
            <a:r>
              <a:rPr lang="en-US" kern="1200" dirty="0" smtClean="0">
                <a:solidFill>
                  <a:schemeClr val="tx1"/>
                </a:solidFill>
                <a:effectLst/>
              </a:rPr>
              <a:t> a no cost online pilot.</a:t>
            </a:r>
          </a:p>
          <a:p>
            <a:pPr>
              <a:lnSpc>
                <a:spcPct val="150000"/>
              </a:lnSpc>
            </a:pPr>
            <a:endParaRPr lang="en-US" kern="1200" dirty="0" smtClean="0">
              <a:solidFill>
                <a:schemeClr val="tx1"/>
              </a:solidFill>
              <a:effectLst/>
            </a:endParaRPr>
          </a:p>
          <a:p>
            <a:pPr>
              <a:lnSpc>
                <a:spcPct val="150000"/>
              </a:lnSpc>
            </a:pPr>
            <a:r>
              <a:rPr lang="en-US" kern="1200" dirty="0" smtClean="0">
                <a:solidFill>
                  <a:schemeClr val="tx1"/>
                </a:solidFill>
                <a:effectLst/>
              </a:rPr>
              <a:t>The PSAT is a good indicator of how a student will perform on SAT and</a:t>
            </a:r>
            <a:r>
              <a:rPr lang="en-US" kern="1200" baseline="0" dirty="0" smtClean="0">
                <a:solidFill>
                  <a:schemeClr val="tx1"/>
                </a:solidFill>
                <a:effectLst/>
              </a:rPr>
              <a:t> ACT </a:t>
            </a:r>
            <a:r>
              <a:rPr lang="en-US" kern="1200" dirty="0" smtClean="0">
                <a:solidFill>
                  <a:schemeClr val="tx1"/>
                </a:solidFill>
                <a:effectLst/>
              </a:rPr>
              <a:t>college entrance exams.  it is important that every student take this test seriously and do their very best. </a:t>
            </a:r>
          </a:p>
          <a:p>
            <a:pPr>
              <a:lnSpc>
                <a:spcPct val="150000"/>
              </a:lnSpc>
            </a:pPr>
            <a:endParaRPr lang="en-US" kern="1200" dirty="0" smtClean="0">
              <a:solidFill>
                <a:schemeClr val="tx1"/>
              </a:solidFill>
              <a:effectLst/>
            </a:endParaRPr>
          </a:p>
          <a:p>
            <a:pPr>
              <a:lnSpc>
                <a:spcPct val="150000"/>
              </a:lnSpc>
            </a:pPr>
            <a:r>
              <a:rPr lang="en-US" kern="1200" dirty="0" smtClean="0">
                <a:solidFill>
                  <a:schemeClr val="tx1"/>
                </a:solidFill>
                <a:effectLst/>
              </a:rPr>
              <a:t>Taking</a:t>
            </a:r>
            <a:r>
              <a:rPr lang="en-US" kern="1200" baseline="0" dirty="0" smtClean="0">
                <a:solidFill>
                  <a:schemeClr val="tx1"/>
                </a:solidFill>
                <a:effectLst/>
              </a:rPr>
              <a:t> the </a:t>
            </a:r>
            <a:r>
              <a:rPr lang="en-US" kern="1200" dirty="0" smtClean="0">
                <a:solidFill>
                  <a:schemeClr val="tx1"/>
                </a:solidFill>
                <a:effectLst/>
              </a:rPr>
              <a:t>PSAT benefits every student – whether</a:t>
            </a:r>
            <a:r>
              <a:rPr lang="en-US" kern="1200" baseline="0" dirty="0" smtClean="0">
                <a:solidFill>
                  <a:schemeClr val="tx1"/>
                </a:solidFill>
                <a:effectLst/>
              </a:rPr>
              <a:t> </a:t>
            </a:r>
            <a:r>
              <a:rPr lang="en-US" kern="1200" dirty="0" smtClean="0">
                <a:solidFill>
                  <a:schemeClr val="tx1"/>
                </a:solidFill>
                <a:effectLst/>
              </a:rPr>
              <a:t>college-bound or planning to enter a career upon graduation. The newly designed PSAT and corresponding reports provide areas for improvement and link the students College Board account to personalized study resources in Khan academy. </a:t>
            </a:r>
          </a:p>
          <a:p>
            <a:pPr>
              <a:lnSpc>
                <a:spcPct val="150000"/>
              </a:lnSpc>
            </a:pPr>
            <a:endParaRPr lang="en-US" kern="1200" dirty="0" smtClean="0">
              <a:solidFill>
                <a:schemeClr val="tx1"/>
              </a:solidFill>
              <a:effectLst/>
            </a:endParaRPr>
          </a:p>
          <a:p>
            <a:pPr>
              <a:lnSpc>
                <a:spcPct val="150000"/>
              </a:lnSpc>
            </a:pPr>
            <a:r>
              <a:rPr lang="en-US" kern="1200" dirty="0" smtClean="0">
                <a:solidFill>
                  <a:schemeClr val="tx1"/>
                </a:solidFill>
                <a:effectLst/>
              </a:rPr>
              <a:t>PSAT results also</a:t>
            </a:r>
            <a:r>
              <a:rPr lang="en-US" kern="1200" baseline="0" dirty="0" smtClean="0">
                <a:solidFill>
                  <a:schemeClr val="tx1"/>
                </a:solidFill>
                <a:effectLst/>
              </a:rPr>
              <a:t> indicate </a:t>
            </a:r>
            <a:r>
              <a:rPr lang="en-US" kern="1200" dirty="0" smtClean="0">
                <a:solidFill>
                  <a:schemeClr val="tx1"/>
                </a:solidFill>
                <a:effectLst/>
              </a:rPr>
              <a:t>whether or not a student is ready to participate successfully in an Advanced Placement (AP) course.   The PSAT AP Potential Index is</a:t>
            </a:r>
            <a:r>
              <a:rPr lang="en-US" kern="1200" baseline="0" dirty="0" smtClean="0">
                <a:solidFill>
                  <a:schemeClr val="tx1"/>
                </a:solidFill>
                <a:effectLst/>
              </a:rPr>
              <a:t> a useful indicator of </a:t>
            </a:r>
            <a:r>
              <a:rPr lang="en-US" kern="1200" dirty="0" smtClean="0">
                <a:solidFill>
                  <a:schemeClr val="tx1"/>
                </a:solidFill>
                <a:effectLst/>
              </a:rPr>
              <a:t>can be used to identify students who may be ready for AP courses. </a:t>
            </a:r>
          </a:p>
          <a:p>
            <a:pPr>
              <a:lnSpc>
                <a:spcPct val="150000"/>
              </a:lnSpc>
            </a:pPr>
            <a:endParaRPr lang="en-US" kern="1200" dirty="0" smtClean="0">
              <a:solidFill>
                <a:schemeClr val="tx1"/>
              </a:solidFill>
              <a:effectLst/>
            </a:endParaRPr>
          </a:p>
          <a:p>
            <a:pPr>
              <a:lnSpc>
                <a:spcPct val="150000"/>
              </a:lnSpc>
            </a:pPr>
            <a:r>
              <a:rPr lang="en-US" dirty="0" smtClean="0"/>
              <a:t>Home reports are sent home with students in Dec/January. If students record an email address on their test booklet, they will receive an email with results prior to the release of paper home reports.</a:t>
            </a:r>
            <a:endParaRPr lang="en-US" kern="1200" dirty="0" smtClean="0">
              <a:solidFill>
                <a:schemeClr val="tx1"/>
              </a:solidFill>
              <a:effectLst/>
            </a:endParaRPr>
          </a:p>
          <a:p>
            <a:pPr>
              <a:lnSpc>
                <a:spcPct val="150000"/>
              </a:lnSpc>
            </a:pPr>
            <a:endParaRPr lang="en-US" kern="1200" dirty="0" smtClean="0">
              <a:solidFill>
                <a:schemeClr val="tx1"/>
              </a:solidFill>
              <a:effectLst/>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95F0CEE-2ABA-4EE0-852B-1FA29662DEB2}"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580030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2800" y="423863"/>
            <a:ext cx="2316163" cy="1736725"/>
          </a:xfrm>
        </p:spPr>
      </p:sp>
      <p:sp>
        <p:nvSpPr>
          <p:cNvPr id="3" name="Notes Placeholder 2"/>
          <p:cNvSpPr>
            <a:spLocks noGrp="1"/>
          </p:cNvSpPr>
          <p:nvPr>
            <p:ph type="body" idx="1"/>
          </p:nvPr>
        </p:nvSpPr>
        <p:spPr>
          <a:xfrm>
            <a:off x="441739" y="2271712"/>
            <a:ext cx="6289261" cy="6770687"/>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i="0" u="none" strike="noStrike" kern="1200" baseline="0" dirty="0" err="1" smtClean="0">
                <a:solidFill>
                  <a:schemeClr val="tx1"/>
                </a:solidFill>
              </a:rPr>
              <a:t>Choya</a:t>
            </a:r>
            <a:endParaRPr lang="en-US" b="0" i="0" u="none" strike="noStrike" kern="120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i="0" u="none" strike="noStrike" kern="120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strike="noStrike" kern="1200" baseline="0" dirty="0" smtClean="0">
                <a:solidFill>
                  <a:schemeClr val="tx1"/>
                </a:solidFill>
              </a:rPr>
              <a:t>The SAT is a standardized test,</a:t>
            </a:r>
            <a:r>
              <a:rPr lang="en-US" b="0" i="0" u="none" strike="noStrike" kern="1200" dirty="0" smtClean="0">
                <a:solidFill>
                  <a:schemeClr val="tx1"/>
                </a:solidFill>
              </a:rPr>
              <a:t> published by the College Board, </a:t>
            </a:r>
            <a:r>
              <a:rPr lang="en-US" b="0" i="0" u="none" strike="noStrike" kern="1200" baseline="0" dirty="0" smtClean="0">
                <a:solidFill>
                  <a:schemeClr val="tx1"/>
                </a:solidFill>
              </a:rPr>
              <a:t>designed to measure high-school level knowledge in three sections: critical reading, writing, and mathematics. Each section is scored on a scale from 200 to 800.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i="0" u="none" strike="noStrike" kern="120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strike="noStrike" kern="1200" baseline="0" dirty="0" smtClean="0">
                <a:solidFill>
                  <a:schemeClr val="tx1"/>
                </a:solidFill>
              </a:rPr>
              <a:t>Most students take the SAT during their junior or senior year of high school. Most colleges and universities consider the SAT, in addition to other student information, when making admission decisions. </a:t>
            </a:r>
            <a:endParaRPr lang="en-US" kern="120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i="0" u="none" strike="noStrike" kern="1200" baseline="0" dirty="0" smtClean="0">
              <a:solidFill>
                <a:schemeClr val="tx1"/>
              </a:solidFill>
            </a:endParaRPr>
          </a:p>
          <a:p>
            <a:r>
              <a:rPr lang="en-US" b="0" i="0" u="none" strike="noStrike" kern="1200" baseline="0" dirty="0" smtClean="0">
                <a:solidFill>
                  <a:schemeClr val="tx1"/>
                </a:solidFill>
              </a:rPr>
              <a:t>College Board recently redesigned the SAT to more accurately predict student readiness for college-level work, to reflect the knowledge and skills that are essential for college success, and to align with the rigorous instruction taught in the best high school courses.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i="0" u="none" strike="noStrike" kern="1200" baseline="0" dirty="0" smtClean="0">
              <a:solidFill>
                <a:schemeClr val="tx1"/>
              </a:solidFill>
            </a:endParaRPr>
          </a:p>
          <a:p>
            <a:pPr>
              <a:defRPr/>
            </a:pPr>
            <a:r>
              <a:rPr lang="en-US" b="0" i="0" u="none" strike="noStrike" kern="1200" baseline="0" dirty="0" smtClean="0">
                <a:solidFill>
                  <a:schemeClr val="tx1"/>
                </a:solidFill>
              </a:rPr>
              <a:t>The SAT is a standardized test,</a:t>
            </a:r>
            <a:r>
              <a:rPr lang="en-US" b="0" i="0" u="none" strike="noStrike" kern="1200" dirty="0" smtClean="0">
                <a:solidFill>
                  <a:schemeClr val="tx1"/>
                </a:solidFill>
              </a:rPr>
              <a:t> published by the College Board, </a:t>
            </a:r>
            <a:r>
              <a:rPr lang="en-US" b="0" i="0" u="none" strike="noStrike" kern="1200" baseline="0" dirty="0" smtClean="0">
                <a:solidFill>
                  <a:schemeClr val="tx1"/>
                </a:solidFill>
              </a:rPr>
              <a:t>designed to measure high-school level knowledge in three sections: evidence based reading and writing,</a:t>
            </a:r>
            <a:r>
              <a:rPr lang="en-US" b="0" i="0" u="none" strike="noStrike" kern="1200" dirty="0" smtClean="0">
                <a:solidFill>
                  <a:schemeClr val="tx1"/>
                </a:solidFill>
              </a:rPr>
              <a:t> </a:t>
            </a:r>
            <a:r>
              <a:rPr lang="en-US" b="0" i="0" u="none" strike="noStrike" kern="1200" baseline="0" dirty="0" smtClean="0">
                <a:solidFill>
                  <a:schemeClr val="tx1"/>
                </a:solidFill>
              </a:rPr>
              <a:t>mathematics and an optional essay</a:t>
            </a:r>
            <a:r>
              <a:rPr lang="en-US" dirty="0" smtClean="0"/>
              <a:t>. Evidence based reading and writing, and mathematics are </a:t>
            </a:r>
            <a:r>
              <a:rPr lang="en-US" b="0" i="0" u="none" strike="noStrike" kern="1200" baseline="0" dirty="0" smtClean="0">
                <a:solidFill>
                  <a:schemeClr val="tx1"/>
                </a:solidFill>
              </a:rPr>
              <a:t>scored on a scale from 200 to 800. The essa</a:t>
            </a:r>
            <a:r>
              <a:rPr lang="en-US" dirty="0" smtClean="0"/>
              <a:t>y</a:t>
            </a:r>
            <a:r>
              <a:rPr lang="en-US" b="0" i="0" u="none" strike="noStrike" kern="1200" baseline="0" dirty="0" smtClean="0">
                <a:solidFill>
                  <a:schemeClr val="tx1"/>
                </a:solidFill>
              </a:rPr>
              <a:t> </a:t>
            </a:r>
            <a:r>
              <a:rPr lang="en-US" dirty="0" smtClean="0"/>
              <a:t>will receive three scores between 2 and 8.</a:t>
            </a:r>
            <a:endParaRPr lang="en-US" b="0" i="0" u="none" strike="noStrike" kern="120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i="0" u="none" strike="noStrike" kern="120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strike="noStrike" kern="1200" baseline="0" dirty="0" smtClean="0">
                <a:solidFill>
                  <a:schemeClr val="tx1"/>
                </a:solidFill>
              </a:rPr>
              <a:t>Most students take the SAT during their junior or senior year of high school. Most colleges and universities consider the SAT, in addition to other student information, when making admission decisions. </a:t>
            </a:r>
            <a:endParaRPr lang="en-US" kern="120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i="0" u="none" strike="noStrike" kern="1200" baseline="0" dirty="0" smtClean="0">
              <a:solidFill>
                <a:schemeClr val="tx1"/>
              </a:solidFill>
            </a:endParaRPr>
          </a:p>
          <a:p>
            <a:r>
              <a:rPr lang="en-US" b="0" i="0" u="none" strike="noStrike" kern="1200" baseline="0" dirty="0" smtClean="0">
                <a:solidFill>
                  <a:schemeClr val="tx1"/>
                </a:solidFill>
              </a:rPr>
              <a:t>College Board recently redesigned the SAT to more accurately predict student readiness for college-level work, to reflect the knowledge and skills that are essential for college success, and to align with the rigorous instruction taught in the best high school courses.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i="0" u="none" strike="noStrike" kern="120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strike="noStrike" kern="1200" baseline="0" dirty="0" smtClean="0">
                <a:solidFill>
                  <a:schemeClr val="tx1"/>
                </a:solidFill>
              </a:rPr>
              <a:t>Changes in the new SAT include:</a:t>
            </a:r>
          </a:p>
          <a:p>
            <a:pPr marL="171450" indent="-171450">
              <a:buFont typeface="Arial"/>
              <a:buChar char="•"/>
            </a:pPr>
            <a:r>
              <a:rPr lang="en-US" kern="1200" dirty="0" smtClean="0">
                <a:solidFill>
                  <a:schemeClr val="tx1"/>
                </a:solidFill>
              </a:rPr>
              <a:t>Students must</a:t>
            </a:r>
            <a:r>
              <a:rPr lang="en-US" kern="1200" baseline="0" dirty="0" smtClean="0">
                <a:solidFill>
                  <a:schemeClr val="tx1"/>
                </a:solidFill>
              </a:rPr>
              <a:t> </a:t>
            </a:r>
            <a:r>
              <a:rPr lang="en-US" kern="1200" dirty="0" smtClean="0">
                <a:solidFill>
                  <a:schemeClr val="tx1"/>
                </a:solidFill>
              </a:rPr>
              <a:t>support answers based on evidence found in a variety of sources. </a:t>
            </a:r>
          </a:p>
          <a:p>
            <a:pPr marL="171450" indent="-171450">
              <a:buFont typeface="Arial"/>
              <a:buChar char="•"/>
            </a:pPr>
            <a:r>
              <a:rPr lang="en-US" kern="1200" dirty="0" smtClean="0">
                <a:solidFill>
                  <a:schemeClr val="tx1"/>
                </a:solidFill>
              </a:rPr>
              <a:t>The essay requires analysis</a:t>
            </a:r>
            <a:r>
              <a:rPr lang="en-US" kern="1200" baseline="0" dirty="0" smtClean="0">
                <a:solidFill>
                  <a:schemeClr val="tx1"/>
                </a:solidFill>
              </a:rPr>
              <a:t> of </a:t>
            </a:r>
            <a:r>
              <a:rPr lang="en-US" kern="1200" dirty="0" smtClean="0">
                <a:solidFill>
                  <a:schemeClr val="tx1"/>
                </a:solidFill>
              </a:rPr>
              <a:t>a variety of sources, a skill that is expected in many college writing assignments. </a:t>
            </a:r>
          </a:p>
          <a:p>
            <a:pPr marL="171450" indent="-171450">
              <a:buFont typeface="Arial"/>
              <a:buChar char="•"/>
            </a:pPr>
            <a:r>
              <a:rPr lang="en-US" kern="1200" dirty="0" smtClean="0">
                <a:solidFill>
                  <a:schemeClr val="tx1"/>
                </a:solidFill>
              </a:rPr>
              <a:t>The math section is better aligned with current research and college preparatory standards. </a:t>
            </a:r>
          </a:p>
          <a:p>
            <a:pPr marL="171450" indent="-171450">
              <a:buFont typeface="Arial"/>
              <a:buChar char="•"/>
            </a:pPr>
            <a:r>
              <a:rPr lang="en-US" kern="1200" dirty="0" smtClean="0">
                <a:solidFill>
                  <a:schemeClr val="tx1"/>
                </a:solidFill>
              </a:rPr>
              <a:t>Students apply reading, writing, language and math skills to answer questions in science, history and social studies contexts across all components of the exam </a:t>
            </a:r>
          </a:p>
          <a:p>
            <a:pPr marL="171450" indent="-171450">
              <a:buFont typeface="Arial"/>
              <a:buChar char="•"/>
            </a:pPr>
            <a:r>
              <a:rPr lang="en-US" kern="1200" dirty="0" smtClean="0">
                <a:solidFill>
                  <a:schemeClr val="tx1"/>
                </a:solidFill>
              </a:rPr>
              <a:t>Every test includes an excerpt from one of the founding documents (e.g., Declaration of Independence, Bill of Rights, Federalist Papers) with questions pertaining to concepts</a:t>
            </a:r>
            <a:r>
              <a:rPr lang="en-US" kern="1200" baseline="0" dirty="0" smtClean="0">
                <a:solidFill>
                  <a:schemeClr val="tx1"/>
                </a:solidFill>
              </a:rPr>
              <a:t> such as </a:t>
            </a:r>
            <a:r>
              <a:rPr lang="en-US" kern="1200" dirty="0" smtClean="0">
                <a:solidFill>
                  <a:schemeClr val="tx1"/>
                </a:solidFill>
              </a:rPr>
              <a:t>freedom, justice and human dignity. </a:t>
            </a:r>
          </a:p>
          <a:p>
            <a:pPr marL="171450" indent="-171450">
              <a:buFont typeface="Arial"/>
              <a:buChar char="•"/>
            </a:pPr>
            <a:r>
              <a:rPr lang="en-US" kern="1200" dirty="0" smtClean="0">
                <a:solidFill>
                  <a:schemeClr val="tx1"/>
                </a:solidFill>
              </a:rPr>
              <a:t>No scoring penalty for wrong answers. </a:t>
            </a:r>
          </a:p>
          <a:p>
            <a:endParaRPr lang="en-US" kern="1200" dirty="0" smtClean="0">
              <a:solidFill>
                <a:schemeClr val="tx1"/>
              </a:solidFill>
              <a:effectLst/>
            </a:endParaRPr>
          </a:p>
          <a:p>
            <a:endParaRPr lang="en-US" kern="1200" dirty="0" smtClean="0">
              <a:solidFill>
                <a:schemeClr val="tx1"/>
              </a:solidFill>
              <a:effectLst/>
            </a:endParaRPr>
          </a:p>
          <a:p>
            <a:r>
              <a:rPr lang="en-US" kern="1200" dirty="0" smtClean="0">
                <a:solidFill>
                  <a:schemeClr val="tx1"/>
                </a:solidFill>
                <a:effectLst/>
              </a:rPr>
              <a:t>[If</a:t>
            </a:r>
            <a:r>
              <a:rPr lang="en-US" kern="1200" baseline="0" dirty="0" smtClean="0">
                <a:solidFill>
                  <a:schemeClr val="tx1"/>
                </a:solidFill>
                <a:effectLst/>
              </a:rPr>
              <a:t> applicable:]  Students can sign up for optional SAT Preparation courses here at the school. We’ll provide info on those later in the year.</a:t>
            </a:r>
            <a:endParaRPr lang="en-US" kern="1200" dirty="0" smtClean="0">
              <a:solidFill>
                <a:schemeClr val="tx1"/>
              </a:solidFill>
              <a:effectLst/>
            </a:endParaRPr>
          </a:p>
          <a:p>
            <a:endParaRPr lang="en-US" dirty="0" smtClean="0"/>
          </a:p>
          <a:p>
            <a:r>
              <a:rPr lang="en-US" dirty="0" smtClean="0"/>
              <a:t>SAT</a:t>
            </a:r>
            <a:r>
              <a:rPr lang="en-US" baseline="0" dirty="0" smtClean="0"/>
              <a:t> tests are given on Saturdays in the spring. </a:t>
            </a:r>
          </a:p>
          <a:p>
            <a:pPr marL="0" marR="0" indent="0" algn="l" defTabSz="4572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effectLst/>
              </a:rPr>
              <a:t>Find schedules,</a:t>
            </a:r>
            <a:r>
              <a:rPr lang="en-US" kern="1200" baseline="0" dirty="0" smtClean="0">
                <a:solidFill>
                  <a:schemeClr val="tx1"/>
                </a:solidFill>
                <a:effectLst/>
              </a:rPr>
              <a:t> and </a:t>
            </a:r>
            <a:r>
              <a:rPr lang="en-US" kern="1200" dirty="0" smtClean="0">
                <a:solidFill>
                  <a:schemeClr val="tx1"/>
                </a:solidFill>
                <a:effectLst/>
              </a:rPr>
              <a:t>more information about the test</a:t>
            </a:r>
            <a:r>
              <a:rPr lang="en-US" kern="1200" baseline="0" dirty="0" smtClean="0">
                <a:solidFill>
                  <a:schemeClr val="tx1"/>
                </a:solidFill>
                <a:effectLst/>
              </a:rPr>
              <a:t> on the College Board website, </a:t>
            </a:r>
            <a:r>
              <a:rPr lang="en-US" kern="1200" baseline="0" dirty="0" err="1" smtClean="0">
                <a:solidFill>
                  <a:schemeClr val="tx1"/>
                </a:solidFill>
                <a:effectLst/>
              </a:rPr>
              <a:t>www.collegeboard.com</a:t>
            </a:r>
            <a:endParaRPr lang="en-US" kern="1200" baseline="0" dirty="0" smtClean="0">
              <a:solidFill>
                <a:schemeClr val="tx1"/>
              </a:solidFill>
              <a:effectLst/>
            </a:endParaRPr>
          </a:p>
        </p:txBody>
      </p:sp>
      <p:sp>
        <p:nvSpPr>
          <p:cNvPr id="4" name="Slide Number Placeholder 3"/>
          <p:cNvSpPr>
            <a:spLocks noGrp="1"/>
          </p:cNvSpPr>
          <p:nvPr>
            <p:ph type="sldNum" sz="quarter" idx="10"/>
          </p:nvPr>
        </p:nvSpPr>
        <p:spPr/>
        <p:txBody>
          <a:bodyPr/>
          <a:lstStyle/>
          <a:p>
            <a:fld id="{A0DC3A75-ED01-7E47-BE8B-DB71DE3AF7F5}"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445902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6100" y="596900"/>
            <a:ext cx="2844800" cy="2133600"/>
          </a:xfrm>
          <a:prstGeom prst="rect">
            <a:avLst/>
          </a:prstGeom>
        </p:spPr>
      </p:sp>
      <p:sp>
        <p:nvSpPr>
          <p:cNvPr id="3" name="Notes Placeholder 2"/>
          <p:cNvSpPr>
            <a:spLocks noGrp="1"/>
          </p:cNvSpPr>
          <p:nvPr>
            <p:ph type="body" idx="1"/>
          </p:nvPr>
        </p:nvSpPr>
        <p:spPr>
          <a:xfrm>
            <a:off x="685800" y="2997200"/>
            <a:ext cx="5486400" cy="5461000"/>
          </a:xfrm>
          <a:prstGeom prst="rect">
            <a:avLst/>
          </a:prstGeom>
        </p:spPr>
        <p:txBody>
          <a:bodyPr/>
          <a:lstStyle/>
          <a:p>
            <a:pPr>
              <a:lnSpc>
                <a:spcPct val="150000"/>
              </a:lnSpc>
            </a:pPr>
            <a:r>
              <a:rPr lang="en-US" kern="1200" baseline="0" dirty="0" err="1" smtClean="0">
                <a:solidFill>
                  <a:schemeClr val="tx1"/>
                </a:solidFill>
              </a:rPr>
              <a:t>Choya</a:t>
            </a:r>
            <a:endParaRPr lang="en-US" kern="1200" baseline="0" dirty="0" smtClean="0">
              <a:solidFill>
                <a:schemeClr val="tx1"/>
              </a:solidFill>
            </a:endParaRPr>
          </a:p>
          <a:p>
            <a:pPr>
              <a:lnSpc>
                <a:spcPct val="150000"/>
              </a:lnSpc>
            </a:pPr>
            <a:endParaRPr lang="en-US" kern="1200" baseline="0" dirty="0" smtClean="0">
              <a:solidFill>
                <a:schemeClr val="tx1"/>
              </a:solidFill>
            </a:endParaRPr>
          </a:p>
          <a:p>
            <a:pPr>
              <a:lnSpc>
                <a:spcPct val="150000"/>
              </a:lnSpc>
            </a:pPr>
            <a:r>
              <a:rPr lang="en-US" kern="1200" baseline="0" dirty="0" smtClean="0">
                <a:solidFill>
                  <a:schemeClr val="tx1"/>
                </a:solidFill>
              </a:rPr>
              <a:t>The AP exam program is run </a:t>
            </a:r>
            <a:r>
              <a:rPr lang="en-US" kern="1200" dirty="0" smtClean="0">
                <a:solidFill>
                  <a:schemeClr val="tx1"/>
                </a:solidFill>
              </a:rPr>
              <a:t>by the</a:t>
            </a:r>
            <a:r>
              <a:rPr lang="en-US" kern="1200" baseline="0" dirty="0" smtClean="0">
                <a:solidFill>
                  <a:schemeClr val="tx1"/>
                </a:solidFill>
              </a:rPr>
              <a:t> College Board. Toward the end of each school year, students can take these very rigorous exams in a wide variety of subjects.  AP exam scores range from 1 to 5, and many colleges accept scores of 3, 4, or 5 in lieu of taking a college course.  This means that a student can enter their freshman year of college with college credit already  under their belt.  And it translates to real savings – you’re getting a college course at no cost.   </a:t>
            </a:r>
          </a:p>
          <a:p>
            <a:pPr>
              <a:lnSpc>
                <a:spcPct val="150000"/>
              </a:lnSpc>
            </a:pPr>
            <a:endParaRPr lang="en-US" kern="1200" baseline="0" dirty="0" smtClean="0">
              <a:solidFill>
                <a:schemeClr val="tx1"/>
              </a:solidFill>
            </a:endParaRPr>
          </a:p>
          <a:p>
            <a:pPr>
              <a:lnSpc>
                <a:spcPct val="150000"/>
              </a:lnSpc>
            </a:pPr>
            <a:r>
              <a:rPr lang="en-US" kern="1200" baseline="0" dirty="0" smtClean="0">
                <a:solidFill>
                  <a:schemeClr val="tx1"/>
                </a:solidFill>
              </a:rPr>
              <a:t>Even for students who simply take an AP course but choose not to take the AP exam, research shows that </a:t>
            </a:r>
            <a:r>
              <a:rPr lang="en-US" kern="1200" dirty="0" smtClean="0">
                <a:solidFill>
                  <a:schemeClr val="tx1"/>
                </a:solidFill>
              </a:rPr>
              <a:t>just the course alone is beneficial.  Students who experience the rigor of an AP course are better prepared to succeed in a</a:t>
            </a:r>
            <a:r>
              <a:rPr lang="en-US" kern="1200" baseline="0" dirty="0" smtClean="0">
                <a:solidFill>
                  <a:schemeClr val="tx1"/>
                </a:solidFill>
              </a:rPr>
              <a:t> college course. </a:t>
            </a:r>
          </a:p>
          <a:p>
            <a:pPr>
              <a:lnSpc>
                <a:spcPct val="150000"/>
              </a:lnSpc>
            </a:pPr>
            <a:endParaRPr lang="en-US" kern="1200" baseline="0" dirty="0" smtClean="0">
              <a:solidFill>
                <a:schemeClr val="tx1"/>
              </a:solidFill>
            </a:endParaRPr>
          </a:p>
          <a:p>
            <a:pPr>
              <a:lnSpc>
                <a:spcPct val="150000"/>
              </a:lnSpc>
            </a:pPr>
            <a:r>
              <a:rPr lang="en-US" kern="1200" baseline="0" dirty="0" smtClean="0">
                <a:solidFill>
                  <a:schemeClr val="tx1"/>
                </a:solidFill>
              </a:rPr>
              <a:t>The bottom line is that Advanced Placement is a great preparation for college. </a:t>
            </a:r>
            <a:r>
              <a:rPr lang="en-US" dirty="0" smtClean="0"/>
              <a:t>We encourage</a:t>
            </a:r>
            <a:r>
              <a:rPr lang="en-US" baseline="0" dirty="0" smtClean="0"/>
              <a:t> all </a:t>
            </a:r>
            <a:r>
              <a:rPr lang="en-US" dirty="0" smtClean="0"/>
              <a:t>Grade</a:t>
            </a:r>
            <a:r>
              <a:rPr lang="en-US" baseline="0" dirty="0" smtClean="0"/>
              <a:t> </a:t>
            </a:r>
            <a:r>
              <a:rPr lang="en-US" dirty="0" smtClean="0"/>
              <a:t>10-12 students</a:t>
            </a:r>
            <a:r>
              <a:rPr lang="en-US" baseline="0" dirty="0" smtClean="0"/>
              <a:t> to consider taking </a:t>
            </a:r>
            <a:r>
              <a:rPr lang="en-US" dirty="0" smtClean="0"/>
              <a:t>AP classes</a:t>
            </a:r>
            <a:r>
              <a:rPr lang="en-US" baseline="0" dirty="0" smtClean="0"/>
              <a:t>. </a:t>
            </a:r>
            <a:endParaRPr lang="en-US" kern="1200" baseline="0" dirty="0" smtClean="0">
              <a:solidFill>
                <a:schemeClr val="tx1"/>
              </a:solidFill>
            </a:endParaRPr>
          </a:p>
          <a:p>
            <a:pPr>
              <a:lnSpc>
                <a:spcPct val="150000"/>
              </a:lnSpc>
            </a:pPr>
            <a:endParaRPr lang="en-US" kern="1200" baseline="0" dirty="0" smtClean="0">
              <a:solidFill>
                <a:schemeClr val="tx1"/>
              </a:solidFill>
            </a:endParaRPr>
          </a:p>
          <a:p>
            <a:pPr>
              <a:lnSpc>
                <a:spcPct val="150000"/>
              </a:lnSpc>
            </a:pPr>
            <a:endParaRPr lang="en-US" kern="1200" baseline="0" dirty="0" smtClean="0">
              <a:solidFill>
                <a:schemeClr val="tx1"/>
              </a:solidFill>
            </a:endParaRPr>
          </a:p>
          <a:p>
            <a:pPr>
              <a:lnSpc>
                <a:spcPct val="150000"/>
              </a:lnSpc>
            </a:pPr>
            <a:endParaRPr lang="en-US" kern="1200" dirty="0" smtClean="0">
              <a:solidFill>
                <a:schemeClr val="tx1"/>
              </a:solidFill>
              <a:effectLst/>
            </a:endParaRPr>
          </a:p>
          <a:p>
            <a:pPr>
              <a:lnSpc>
                <a:spcPct val="150000"/>
              </a:lnSpc>
            </a:pPr>
            <a:r>
              <a:rPr lang="en-US" kern="1200" dirty="0" smtClean="0">
                <a:solidFill>
                  <a:schemeClr val="tx1"/>
                </a:solidFill>
                <a:effectLst/>
              </a:rPr>
              <a:t>INSERT</a:t>
            </a:r>
            <a:r>
              <a:rPr lang="en-US" kern="1200" baseline="0" dirty="0" smtClean="0">
                <a:solidFill>
                  <a:schemeClr val="tx1"/>
                </a:solidFill>
                <a:effectLst/>
              </a:rPr>
              <a:t> TEST DATE Window</a:t>
            </a:r>
            <a:r>
              <a:rPr lang="en-US" kern="1200" dirty="0" smtClean="0">
                <a:solidFill>
                  <a:schemeClr val="tx1"/>
                </a:solidFill>
                <a:effectLst/>
              </a:rPr>
              <a:t>  -- for those who</a:t>
            </a:r>
            <a:r>
              <a:rPr lang="en-US" kern="1200" baseline="0" dirty="0" smtClean="0">
                <a:solidFill>
                  <a:schemeClr val="tx1"/>
                </a:solidFill>
                <a:effectLst/>
              </a:rPr>
              <a:t> elect to take the test</a:t>
            </a:r>
            <a:endParaRPr lang="en-US" kern="1200" dirty="0" smtClean="0">
              <a:solidFill>
                <a:schemeClr val="tx1"/>
              </a:solidFill>
              <a:effectLst/>
            </a:endParaRPr>
          </a:p>
          <a:p>
            <a:pPr>
              <a:lnSpc>
                <a:spcPct val="150000"/>
              </a:lnSpc>
            </a:pP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95F0CEE-2ABA-4EE0-852B-1FA29662DEB2}"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2493150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r>
              <a:rPr lang="en-US" sz="1200" kern="1200" dirty="0" smtClean="0">
                <a:solidFill>
                  <a:schemeClr val="tx1"/>
                </a:solidFill>
                <a:latin typeface="Arial"/>
                <a:ea typeface="+mn-ea"/>
                <a:cs typeface="+mn-cs"/>
              </a:rPr>
              <a:t>Meghan</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The K-12 science curriculum is aligned to the </a:t>
            </a:r>
            <a:r>
              <a:rPr lang="en-US" sz="1200" b="1" kern="1200" dirty="0" smtClean="0">
                <a:solidFill>
                  <a:schemeClr val="tx1"/>
                </a:solidFill>
                <a:latin typeface="Arial"/>
                <a:ea typeface="+mn-ea"/>
                <a:cs typeface="+mn-cs"/>
              </a:rPr>
              <a:t>Next Generation Science Standards (NGSS)</a:t>
            </a:r>
            <a:r>
              <a:rPr lang="en-US" sz="1200" kern="1200" dirty="0" smtClean="0">
                <a:solidFill>
                  <a:schemeClr val="tx1"/>
                </a:solidFill>
                <a:latin typeface="Arial"/>
                <a:ea typeface="+mn-ea"/>
                <a:cs typeface="+mn-cs"/>
              </a:rPr>
              <a:t>, which were jointly developed by professional scientists and educators. </a:t>
            </a:r>
            <a:r>
              <a:rPr lang="en-US" sz="1200" b="0" i="0" kern="1200" dirty="0" smtClean="0">
                <a:latin typeface="Arial"/>
                <a:ea typeface="+mn-ea"/>
                <a:cs typeface="+mn-cs"/>
              </a:rPr>
              <a:t>Maryland</a:t>
            </a:r>
            <a:r>
              <a:rPr lang="en-US" sz="1200" b="0" i="0" kern="1200" baseline="0" dirty="0" smtClean="0">
                <a:latin typeface="Arial"/>
                <a:ea typeface="+mn-ea"/>
                <a:cs typeface="+mn-cs"/>
              </a:rPr>
              <a:t> adopted the Next Generation Science standards as the Maryland Science Standards in 2013.  </a:t>
            </a:r>
            <a:endParaRPr lang="en-US" sz="1200" b="0" i="0" kern="1200" dirty="0" smtClean="0">
              <a:latin typeface="Arial"/>
              <a:ea typeface="+mn-ea"/>
              <a:cs typeface="+mn-cs"/>
            </a:endParaRPr>
          </a:p>
          <a:p>
            <a:endParaRPr lang="en-US" sz="1200" kern="1200" dirty="0" smtClean="0">
              <a:latin typeface="Arial"/>
              <a:ea typeface="+mn-ea"/>
              <a:cs typeface="+mn-cs"/>
            </a:endParaRPr>
          </a:p>
          <a:p>
            <a:r>
              <a:rPr lang="en-US" sz="1200" kern="1200" dirty="0" smtClean="0">
                <a:solidFill>
                  <a:schemeClr val="tx1"/>
                </a:solidFill>
                <a:latin typeface="Arial"/>
                <a:ea typeface="+mn-ea"/>
                <a:cs typeface="+mn-cs"/>
              </a:rPr>
              <a:t>The NGSS </a:t>
            </a:r>
            <a:r>
              <a:rPr lang="en-US" sz="1200" b="0" i="0" kern="1200" dirty="0" smtClean="0">
                <a:solidFill>
                  <a:schemeClr val="tx1"/>
                </a:solidFill>
                <a:latin typeface="Arial"/>
                <a:ea typeface="+mn-ea"/>
                <a:cs typeface="+mn-cs"/>
              </a:rPr>
              <a:t>combine and emphasize</a:t>
            </a:r>
            <a:r>
              <a:rPr lang="en-US" sz="1200" b="0" i="0" kern="1200" baseline="0" dirty="0" smtClean="0">
                <a:solidFill>
                  <a:schemeClr val="tx1"/>
                </a:solidFill>
                <a:latin typeface="Arial"/>
                <a:ea typeface="+mn-ea"/>
                <a:cs typeface="+mn-cs"/>
              </a:rPr>
              <a:t> </a:t>
            </a:r>
            <a:r>
              <a:rPr lang="en-US" sz="1200" kern="1200" dirty="0" smtClean="0">
                <a:solidFill>
                  <a:schemeClr val="tx1"/>
                </a:solidFill>
                <a:latin typeface="Arial"/>
                <a:ea typeface="+mn-ea"/>
                <a:cs typeface="+mn-cs"/>
              </a:rPr>
              <a:t>scientific and engineering practices, crosscutting concepts, and core ideas in science that all K-12 students should master in order to prepare for success in college and 21st century careers.</a:t>
            </a:r>
          </a:p>
          <a:p>
            <a:endParaRPr lang="en-US" sz="1200" kern="1200" dirty="0" smtClean="0">
              <a:solidFill>
                <a:schemeClr val="tx1"/>
              </a:solidFill>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a:ea typeface="+mn-ea"/>
                <a:cs typeface="+mn-cs"/>
              </a:rPr>
              <a:t>The HCPSS science curriculum integrates science and engineering practices with important disciplinary ideas from the three major scientific disciplines: earth/space science, life science (biology), and physical science (chemistry and physics)</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The science curriculum is designed to prepare students with sufficient core knowledge so they can later acquire additional information on their own, because science knowledge is continually expanding.  </a:t>
            </a:r>
          </a:p>
          <a:p>
            <a:endParaRPr lang="en-US" sz="1200" kern="1200" dirty="0" smtClean="0">
              <a:solidFill>
                <a:schemeClr val="tx1"/>
              </a:solidFill>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a:ea typeface="+mn-ea"/>
                <a:cs typeface="+mn-cs"/>
              </a:rPr>
              <a:t>Our goal is to develop science literacy and a solid foundation for success in higher education and careers in science or engineering. </a:t>
            </a:r>
          </a:p>
          <a:p>
            <a:endParaRPr lang="en-US" sz="1200" kern="1200" dirty="0" smtClean="0">
              <a:solidFill>
                <a:schemeClr val="tx1"/>
              </a:solidFill>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pPr/>
              <a:t>19</a:t>
            </a:fld>
            <a:endParaRPr lang="en-US" dirty="0"/>
          </a:p>
        </p:txBody>
      </p:sp>
    </p:spTree>
    <p:extLst>
      <p:ext uri="{BB962C8B-B14F-4D97-AF65-F5344CB8AC3E}">
        <p14:creationId xmlns:p14="http://schemas.microsoft.com/office/powerpoint/2010/main" val="63847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4488" y="317500"/>
            <a:ext cx="3657600" cy="2743200"/>
          </a:xfrm>
        </p:spPr>
      </p:sp>
      <p:sp>
        <p:nvSpPr>
          <p:cNvPr id="3" name="Notes Placeholder 2"/>
          <p:cNvSpPr>
            <a:spLocks noGrp="1"/>
          </p:cNvSpPr>
          <p:nvPr>
            <p:ph type="body" idx="1"/>
          </p:nvPr>
        </p:nvSpPr>
        <p:spPr>
          <a:xfrm>
            <a:off x="685800" y="3254375"/>
            <a:ext cx="5916092" cy="5430837"/>
          </a:xfrm>
        </p:spPr>
        <p:txBody>
          <a:bodyPr/>
          <a:lstStyle/>
          <a:p>
            <a:pPr>
              <a:lnSpc>
                <a:spcPct val="150000"/>
              </a:lnSpc>
            </a:pPr>
            <a:r>
              <a:rPr lang="en-US" sz="1200" kern="1200" dirty="0" err="1" smtClean="0">
                <a:solidFill>
                  <a:schemeClr val="tx1"/>
                </a:solidFill>
                <a:effectLst/>
                <a:ea typeface="+mn-ea"/>
                <a:cs typeface="Calibri"/>
              </a:rPr>
              <a:t>Goldeisen</a:t>
            </a:r>
            <a:endParaRPr lang="en-US" sz="1200" kern="1200" dirty="0" smtClean="0">
              <a:solidFill>
                <a:schemeClr val="tx1"/>
              </a:solidFill>
              <a:effectLst/>
              <a:ea typeface="+mn-ea"/>
              <a:cs typeface="Calibri"/>
            </a:endParaRPr>
          </a:p>
          <a:p>
            <a:pPr>
              <a:lnSpc>
                <a:spcPct val="150000"/>
              </a:lnSpc>
            </a:pPr>
            <a:endParaRPr lang="en-US" sz="1200" kern="1200" dirty="0" smtClean="0">
              <a:solidFill>
                <a:schemeClr val="tx1"/>
              </a:solidFill>
              <a:effectLst/>
              <a:ea typeface="+mn-ea"/>
              <a:cs typeface="Calibri"/>
            </a:endParaRPr>
          </a:p>
          <a:p>
            <a:pPr>
              <a:lnSpc>
                <a:spcPct val="150000"/>
              </a:lnSpc>
            </a:pPr>
            <a:r>
              <a:rPr lang="en-US" sz="1200" kern="1200" dirty="0" smtClean="0">
                <a:solidFill>
                  <a:schemeClr val="tx1"/>
                </a:solidFill>
                <a:effectLst/>
                <a:ea typeface="+mn-ea"/>
                <a:cs typeface="Calibri"/>
              </a:rPr>
              <a:t>Howard</a:t>
            </a:r>
            <a:r>
              <a:rPr lang="en-US" sz="1200" kern="1200" baseline="0" dirty="0" smtClean="0">
                <a:solidFill>
                  <a:schemeClr val="tx1"/>
                </a:solidFill>
                <a:effectLst/>
                <a:ea typeface="+mn-ea"/>
                <a:cs typeface="Calibri"/>
              </a:rPr>
              <a:t> County Public School System is entering the 4</a:t>
            </a:r>
            <a:r>
              <a:rPr lang="en-US" sz="1200" kern="1200" baseline="30000" dirty="0" smtClean="0">
                <a:solidFill>
                  <a:schemeClr val="tx1"/>
                </a:solidFill>
                <a:effectLst/>
                <a:ea typeface="+mn-ea"/>
                <a:cs typeface="Calibri"/>
              </a:rPr>
              <a:t>th</a:t>
            </a:r>
            <a:r>
              <a:rPr lang="en-US" sz="1200" kern="1200" baseline="0" dirty="0" smtClean="0">
                <a:solidFill>
                  <a:schemeClr val="tx1"/>
                </a:solidFill>
                <a:effectLst/>
                <a:ea typeface="+mn-ea"/>
                <a:cs typeface="Calibri"/>
              </a:rPr>
              <a:t> year of a 5-year strategic plan: Vision 2018: Fulfilling the promise of preparation.</a:t>
            </a:r>
          </a:p>
          <a:p>
            <a:pPr>
              <a:lnSpc>
                <a:spcPct val="150000"/>
              </a:lnSpc>
            </a:pPr>
            <a:endParaRPr lang="en-US" sz="1200" kern="1200" baseline="0" dirty="0" smtClean="0">
              <a:solidFill>
                <a:schemeClr val="tx1"/>
              </a:solidFill>
              <a:effectLst/>
              <a:ea typeface="+mn-ea"/>
              <a:cs typeface="Calibri"/>
            </a:endParaRPr>
          </a:p>
          <a:p>
            <a:pPr marL="0" marR="0" indent="0" algn="l" defTabSz="457200" rtl="0" eaLnBrk="1" fontAlgn="auto" latinLnBrk="0" hangingPunct="1">
              <a:lnSpc>
                <a:spcPct val="150000"/>
              </a:lnSpc>
              <a:spcBef>
                <a:spcPts val="0"/>
              </a:spcBef>
              <a:spcAft>
                <a:spcPts val="0"/>
              </a:spcAft>
              <a:buClrTx/>
              <a:buSzTx/>
              <a:buFontTx/>
              <a:buNone/>
              <a:tabLst/>
              <a:defRPr/>
            </a:pPr>
            <a:r>
              <a:rPr lang="en-US" kern="1200" dirty="0" smtClean="0">
                <a:solidFill>
                  <a:schemeClr val="tx1"/>
                </a:solidFill>
                <a:effectLst/>
              </a:rPr>
              <a:t>Vision 2018 </a:t>
            </a:r>
            <a:r>
              <a:rPr lang="en-US" kern="1200" baseline="0" dirty="0" smtClean="0">
                <a:solidFill>
                  <a:schemeClr val="tx1"/>
                </a:solidFill>
                <a:effectLst/>
              </a:rPr>
              <a:t>is our roadmap toward becoming a </a:t>
            </a:r>
            <a:r>
              <a:rPr lang="en-US" kern="1200" dirty="0" smtClean="0">
                <a:solidFill>
                  <a:schemeClr val="tx1"/>
                </a:solidFill>
                <a:effectLst/>
              </a:rPr>
              <a:t>world-class school system that fulfills the </a:t>
            </a:r>
            <a:r>
              <a:rPr lang="en-US" i="1" kern="1200" dirty="0" smtClean="0">
                <a:solidFill>
                  <a:schemeClr val="tx1"/>
                </a:solidFill>
                <a:effectLst/>
              </a:rPr>
              <a:t>promise of preparation</a:t>
            </a:r>
            <a:r>
              <a:rPr lang="en-US" kern="1200" dirty="0" smtClean="0">
                <a:solidFill>
                  <a:schemeClr val="tx1"/>
                </a:solidFill>
                <a:effectLst/>
              </a:rPr>
              <a:t> to every student. </a:t>
            </a:r>
            <a:r>
              <a:rPr lang="en-US" sz="1200" kern="1200" dirty="0" smtClean="0">
                <a:solidFill>
                  <a:schemeClr val="tx1"/>
                </a:solidFill>
                <a:effectLst/>
                <a:ea typeface="+mn-ea"/>
                <a:cs typeface="Calibri"/>
              </a:rPr>
              <a:t>Th</a:t>
            </a:r>
            <a:r>
              <a:rPr lang="en-US" sz="1200" kern="1200" baseline="0" dirty="0" smtClean="0">
                <a:solidFill>
                  <a:schemeClr val="tx1"/>
                </a:solidFill>
                <a:effectLst/>
                <a:ea typeface="+mn-ea"/>
                <a:cs typeface="Calibri"/>
              </a:rPr>
              <a:t>e promise of preparation means that every child develops the skills and knowledge they need to succeed in college, without the need for remedial courses, or in a high-wage career by the time they graduate high school.</a:t>
            </a:r>
            <a:endParaRPr lang="en-US" sz="1200" kern="1200" dirty="0" smtClean="0">
              <a:solidFill>
                <a:schemeClr val="tx1"/>
              </a:solidFill>
              <a:effectLst/>
              <a:ea typeface="+mn-ea"/>
              <a:cs typeface="Calibri"/>
            </a:endParaRPr>
          </a:p>
          <a:p>
            <a:pPr>
              <a:lnSpc>
                <a:spcPct val="150000"/>
              </a:lnSpc>
            </a:pPr>
            <a:endParaRPr lang="en-US" sz="1200" kern="1200" baseline="0" dirty="0" smtClean="0">
              <a:solidFill>
                <a:schemeClr val="tx1"/>
              </a:solidFill>
              <a:effectLst/>
              <a:ea typeface="+mn-ea"/>
              <a:cs typeface="Calibri"/>
            </a:endParaRPr>
          </a:p>
          <a:p>
            <a:pPr>
              <a:lnSpc>
                <a:spcPct val="150000"/>
              </a:lnSpc>
            </a:pPr>
            <a:r>
              <a:rPr lang="en-US" sz="1200" kern="1200" dirty="0" smtClean="0">
                <a:solidFill>
                  <a:schemeClr val="tx1"/>
                </a:solidFill>
                <a:effectLst/>
                <a:ea typeface="+mn-ea"/>
                <a:cs typeface="Calibri"/>
              </a:rPr>
              <a:t>Our</a:t>
            </a:r>
            <a:r>
              <a:rPr lang="en-US" sz="1200" kern="1200" baseline="0" dirty="0" smtClean="0">
                <a:solidFill>
                  <a:schemeClr val="tx1"/>
                </a:solidFill>
                <a:effectLst/>
                <a:ea typeface="+mn-ea"/>
                <a:cs typeface="Calibri"/>
              </a:rPr>
              <a:t> school system </a:t>
            </a:r>
            <a:r>
              <a:rPr lang="en-US" sz="1200" b="1" kern="1200" baseline="0" dirty="0" smtClean="0">
                <a:solidFill>
                  <a:schemeClr val="tx1"/>
                </a:solidFill>
                <a:effectLst/>
                <a:ea typeface="+mn-ea"/>
                <a:cs typeface="Calibri"/>
              </a:rPr>
              <a:t>vision</a:t>
            </a:r>
            <a:r>
              <a:rPr lang="en-US" sz="1200" kern="1200" baseline="0" dirty="0" smtClean="0">
                <a:solidFill>
                  <a:schemeClr val="tx1"/>
                </a:solidFill>
                <a:effectLst/>
                <a:ea typeface="+mn-ea"/>
                <a:cs typeface="Calibri"/>
              </a:rPr>
              <a:t>: Every student is inspired to learn and empowered to excel.</a:t>
            </a:r>
          </a:p>
          <a:p>
            <a:pPr>
              <a:lnSpc>
                <a:spcPct val="150000"/>
              </a:lnSpc>
            </a:pPr>
            <a:r>
              <a:rPr lang="en-US" sz="1200" kern="1200" baseline="0" dirty="0" smtClean="0">
                <a:solidFill>
                  <a:schemeClr val="tx1"/>
                </a:solidFill>
                <a:effectLst/>
                <a:ea typeface="+mn-ea"/>
                <a:cs typeface="Calibri"/>
              </a:rPr>
              <a:t>Our </a:t>
            </a:r>
            <a:r>
              <a:rPr lang="en-US" sz="1200" b="1" kern="1200" baseline="0" dirty="0" smtClean="0">
                <a:solidFill>
                  <a:schemeClr val="tx1"/>
                </a:solidFill>
                <a:effectLst/>
                <a:ea typeface="+mn-ea"/>
                <a:cs typeface="Calibri"/>
              </a:rPr>
              <a:t>mission</a:t>
            </a:r>
            <a:r>
              <a:rPr lang="en-US" sz="1200" kern="1200" baseline="0" dirty="0" smtClean="0">
                <a:solidFill>
                  <a:schemeClr val="tx1"/>
                </a:solidFill>
                <a:effectLst/>
                <a:ea typeface="+mn-ea"/>
                <a:cs typeface="Calibri"/>
              </a:rPr>
              <a:t>: We cultivate a vibrant learning community that prepares students to  thrive in a dynamic world.</a:t>
            </a:r>
          </a:p>
          <a:p>
            <a:endParaRPr lang="en-US" kern="1200" baseline="0" dirty="0" smtClean="0">
              <a:solidFill>
                <a:schemeClr val="tx1"/>
              </a:solidFill>
              <a:effectLst/>
            </a:endParaRPr>
          </a:p>
          <a:p>
            <a:endParaRPr lang="en-US" kern="1200" dirty="0" smtClean="0">
              <a:solidFill>
                <a:schemeClr val="tx1"/>
              </a:solidFill>
              <a:effectLst/>
            </a:endParaRPr>
          </a:p>
          <a:p>
            <a:endParaRPr lang="en-US" kern="1200" baseline="0" dirty="0" smtClean="0">
              <a:solidFill>
                <a:schemeClr val="tx1"/>
              </a:solidFill>
              <a:effectLst/>
            </a:endParaRPr>
          </a:p>
          <a:p>
            <a:endParaRPr lang="en-US"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366603F4-2549-4F8B-ACB4-088AF09246CE}"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2726629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r>
              <a:rPr lang="en-US" sz="1200" kern="1200" dirty="0" smtClean="0">
                <a:solidFill>
                  <a:schemeClr val="tx1"/>
                </a:solidFill>
                <a:latin typeface="Arial"/>
                <a:ea typeface="+mn-ea"/>
                <a:cs typeface="+mn-cs"/>
              </a:rPr>
              <a:t>Meghan</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High</a:t>
            </a:r>
            <a:r>
              <a:rPr lang="en-US" sz="1200" kern="1200" baseline="0" dirty="0" smtClean="0">
                <a:solidFill>
                  <a:schemeClr val="tx1"/>
                </a:solidFill>
                <a:latin typeface="Arial"/>
                <a:ea typeface="+mn-ea"/>
                <a:cs typeface="+mn-cs"/>
              </a:rPr>
              <a:t> school </a:t>
            </a:r>
            <a:r>
              <a:rPr lang="en-US" sz="1200" kern="1200" dirty="0" smtClean="0">
                <a:solidFill>
                  <a:schemeClr val="tx1"/>
                </a:solidFill>
                <a:latin typeface="Arial"/>
                <a:ea typeface="+mn-ea"/>
                <a:cs typeface="+mn-cs"/>
              </a:rPr>
              <a:t>students must complete three laboratory science courses and must pass the appropriate science assessment required for graduation. (Exception: students</a:t>
            </a:r>
            <a:r>
              <a:rPr lang="en-US" sz="1200" kern="1200" baseline="0" dirty="0" smtClean="0">
                <a:solidFill>
                  <a:schemeClr val="tx1"/>
                </a:solidFill>
                <a:latin typeface="Arial"/>
                <a:ea typeface="+mn-ea"/>
                <a:cs typeface="+mn-cs"/>
              </a:rPr>
              <a:t> who have already passed the Biology HSA). </a:t>
            </a:r>
          </a:p>
          <a:p>
            <a:endParaRPr lang="en-US" sz="1200" b="0" i="0" kern="1200" baseline="0" dirty="0" smtClean="0">
              <a:solidFill>
                <a:schemeClr val="tx1"/>
              </a:solidFill>
              <a:latin typeface="Arial"/>
              <a:ea typeface="+mn-ea"/>
              <a:cs typeface="+mn-cs"/>
            </a:endParaRPr>
          </a:p>
          <a:p>
            <a:r>
              <a:rPr lang="en-US" sz="1200" b="0" i="0" kern="1200" baseline="0" dirty="0" smtClean="0">
                <a:solidFill>
                  <a:schemeClr val="tx1"/>
                </a:solidFill>
                <a:latin typeface="Arial"/>
                <a:ea typeface="+mn-ea"/>
                <a:cs typeface="+mn-cs"/>
              </a:rPr>
              <a:t>Students enrolled in Biology during the 2016-17 school year will take and must pass the Biology HSA (or achieve the requisite combined score or complete a Biology Bridge Project) for graduation.  2016-17 will be the last year the Biology HSA is administered.  In the future, a new science test at the high school level will be administered.  </a:t>
            </a:r>
            <a:endParaRPr lang="en-US" sz="1200" b="0" i="0" kern="1200" dirty="0" smtClean="0">
              <a:solidFill>
                <a:schemeClr val="tx1"/>
              </a:solidFill>
              <a:latin typeface="Arial"/>
              <a:ea typeface="+mn-ea"/>
              <a:cs typeface="+mn-cs"/>
            </a:endParaRP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Students should select among the core courses so they have experience in each of the three major science disciplines: Earth/Space, Life (biology), and Physical science (chemistry &amp; physics). </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Students may choose among a variety of courses to fulfill this requirement, and are not required to take a certain course sequence.</a:t>
            </a:r>
            <a:r>
              <a:rPr lang="en-US" sz="1200" kern="1200" baseline="0" dirty="0" smtClean="0">
                <a:solidFill>
                  <a:schemeClr val="tx1"/>
                </a:solidFill>
                <a:latin typeface="Arial"/>
                <a:ea typeface="+mn-ea"/>
                <a:cs typeface="+mn-cs"/>
              </a:rPr>
              <a:t>  </a:t>
            </a:r>
            <a:r>
              <a:rPr lang="en-US" sz="1200" b="0" i="0" kern="1200" baseline="0" dirty="0" smtClean="0">
                <a:solidFill>
                  <a:schemeClr val="tx1"/>
                </a:solidFill>
                <a:latin typeface="Arial"/>
                <a:ea typeface="+mn-ea"/>
                <a:cs typeface="+mn-cs"/>
              </a:rPr>
              <a:t>The recommended course sequence begins with Earth/Space Science in grade 9.</a:t>
            </a:r>
            <a:endParaRPr lang="en-US" sz="1200" b="0" i="0" kern="1200" dirty="0" smtClean="0">
              <a:solidFill>
                <a:schemeClr val="tx1"/>
              </a:solidFill>
              <a:latin typeface="Arial"/>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pPr/>
              <a:t>20</a:t>
            </a:fld>
            <a:endParaRPr lang="en-US" dirty="0"/>
          </a:p>
        </p:txBody>
      </p:sp>
    </p:spTree>
    <p:extLst>
      <p:ext uri="{BB962C8B-B14F-4D97-AF65-F5344CB8AC3E}">
        <p14:creationId xmlns:p14="http://schemas.microsoft.com/office/powerpoint/2010/main" val="638478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a:xfrm>
            <a:off x="441739" y="3313042"/>
            <a:ext cx="5963477" cy="5665857"/>
          </a:xfrm>
        </p:spPr>
        <p:txBody>
          <a:bodyPr/>
          <a:lstStyle/>
          <a:p>
            <a:r>
              <a:rPr lang="en-US" sz="1200" kern="1200" dirty="0" smtClean="0">
                <a:solidFill>
                  <a:schemeClr val="tx1"/>
                </a:solidFill>
                <a:latin typeface="Arial"/>
                <a:ea typeface="+mn-ea"/>
                <a:cs typeface="+mn-cs"/>
              </a:rPr>
              <a:t>Meghan</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MISA (Maryland Integrated Science Assessment) is the new standardized science assessment aligned to the NGSS. MISA will cover all science disciplines: Earth/Space science, Life </a:t>
            </a:r>
            <a:r>
              <a:rPr lang="en-US" sz="1200" kern="1200" dirty="0" err="1" smtClean="0">
                <a:solidFill>
                  <a:schemeClr val="tx1"/>
                </a:solidFill>
                <a:latin typeface="Arial"/>
                <a:ea typeface="+mn-ea"/>
                <a:cs typeface="+mn-cs"/>
              </a:rPr>
              <a:t>sci</a:t>
            </a:r>
            <a:r>
              <a:rPr lang="en-US" sz="1200" kern="1200" dirty="0" smtClean="0">
                <a:solidFill>
                  <a:schemeClr val="tx1"/>
                </a:solidFill>
                <a:latin typeface="Arial"/>
                <a:ea typeface="+mn-ea"/>
                <a:cs typeface="+mn-cs"/>
              </a:rPr>
              <a:t> (bio), physical </a:t>
            </a:r>
            <a:r>
              <a:rPr lang="en-US" sz="1200" kern="1200" dirty="0" err="1" smtClean="0">
                <a:solidFill>
                  <a:schemeClr val="tx1"/>
                </a:solidFill>
                <a:latin typeface="Arial"/>
                <a:ea typeface="+mn-ea"/>
                <a:cs typeface="+mn-cs"/>
              </a:rPr>
              <a:t>sci</a:t>
            </a:r>
            <a:r>
              <a:rPr lang="en-US" sz="1200" kern="1200" dirty="0" smtClean="0">
                <a:solidFill>
                  <a:schemeClr val="tx1"/>
                </a:solidFill>
                <a:latin typeface="Arial"/>
                <a:ea typeface="+mn-ea"/>
                <a:cs typeface="+mn-cs"/>
              </a:rPr>
              <a:t> (</a:t>
            </a:r>
            <a:r>
              <a:rPr lang="en-US" sz="1200" kern="1200" dirty="0" err="1" smtClean="0">
                <a:solidFill>
                  <a:schemeClr val="tx1"/>
                </a:solidFill>
                <a:latin typeface="Arial"/>
                <a:ea typeface="+mn-ea"/>
                <a:cs typeface="+mn-cs"/>
              </a:rPr>
              <a:t>Chem</a:t>
            </a:r>
            <a:r>
              <a:rPr lang="en-US" sz="1200" kern="1200" dirty="0" smtClean="0">
                <a:solidFill>
                  <a:schemeClr val="tx1"/>
                </a:solidFill>
                <a:latin typeface="Arial"/>
                <a:ea typeface="+mn-ea"/>
                <a:cs typeface="+mn-cs"/>
              </a:rPr>
              <a:t> &amp; physics). MISA </a:t>
            </a:r>
            <a:r>
              <a:rPr lang="en-US" sz="1200" kern="1200" dirty="0" err="1" smtClean="0">
                <a:solidFill>
                  <a:schemeClr val="tx1"/>
                </a:solidFill>
                <a:latin typeface="Arial"/>
                <a:ea typeface="+mn-ea"/>
                <a:cs typeface="+mn-cs"/>
              </a:rPr>
              <a:t>supercedes</a:t>
            </a:r>
            <a:r>
              <a:rPr lang="en-US" sz="1200" kern="1200" dirty="0" smtClean="0">
                <a:solidFill>
                  <a:schemeClr val="tx1"/>
                </a:solidFill>
                <a:latin typeface="Arial"/>
                <a:ea typeface="+mn-ea"/>
                <a:cs typeface="+mn-cs"/>
              </a:rPr>
              <a:t> the Biology HSA.</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Our goal is to teach to help students be scientifically literate, rather than teaching to pass a standardized test. Thus, MISA is not aligned to any specific course(s); it is to be taken after students have completed coursework in all three major science disciplines.</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MISA will be phased in beginning in 2017-18. However, revisions to the science curriculum are underway beginning this school year, to expose all students to the science coursework that will be covered on the MISA.</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Students will participate in MISA during the year they complete their science graduation requirement.</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During 2016-17, only the following students in grades 9-12 will take the Biology HSA:</a:t>
            </a:r>
          </a:p>
          <a:p>
            <a:r>
              <a:rPr lang="en-US" sz="1200" kern="1200" dirty="0" smtClean="0">
                <a:solidFill>
                  <a:schemeClr val="tx1"/>
                </a:solidFill>
                <a:latin typeface="Arial"/>
                <a:ea typeface="+mn-ea"/>
                <a:cs typeface="+mn-cs"/>
              </a:rPr>
              <a:t>Students who are taking Biology for the 1st time this year, or </a:t>
            </a:r>
          </a:p>
          <a:p>
            <a:r>
              <a:rPr lang="en-US" sz="1200" kern="1200" dirty="0" smtClean="0">
                <a:solidFill>
                  <a:schemeClr val="tx1"/>
                </a:solidFill>
                <a:latin typeface="Arial"/>
                <a:ea typeface="+mn-ea"/>
                <a:cs typeface="+mn-cs"/>
              </a:rPr>
              <a:t>Students who already completed Biology, but have not yet passed either the Biology HSA or earned scores of 3-5 on the AP Biology exam </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The MISA will be administered beginning in 2017-18. At that time, all students must participate in MISA if they have not yet passed the Biology HSA assessment.  </a:t>
            </a:r>
          </a:p>
          <a:p>
            <a:r>
              <a:rPr lang="en-US" sz="1200" kern="1200" dirty="0" smtClean="0">
                <a:solidFill>
                  <a:schemeClr val="tx1"/>
                </a:solidFill>
                <a:latin typeface="Arial"/>
                <a:ea typeface="+mn-ea"/>
                <a:cs typeface="+mn-cs"/>
              </a:rPr>
              <a:t>However, MISA pass scores will not be a HS graduation requirement until 2020-21. This year’s 8th graders  (graduating class of 2021) will be the 1st cohort to be accountable on the MISA.</a:t>
            </a:r>
          </a:p>
          <a:p>
            <a:endParaRPr lang="en-US" sz="1200" kern="1200" dirty="0" smtClean="0">
              <a:solidFill>
                <a:schemeClr val="tx1"/>
              </a:solidFill>
              <a:latin typeface="Arial"/>
              <a:ea typeface="+mn-ea"/>
              <a:cs typeface="+mn-cs"/>
            </a:endParaRP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HCPSS will share details</a:t>
            </a:r>
            <a:r>
              <a:rPr lang="en-US" sz="1200" kern="1200" baseline="0" dirty="0" smtClean="0">
                <a:solidFill>
                  <a:schemeClr val="tx1"/>
                </a:solidFill>
                <a:latin typeface="Arial"/>
                <a:ea typeface="+mn-ea"/>
                <a:cs typeface="+mn-cs"/>
              </a:rPr>
              <a:t> about the new NGSS-aligned science curriculum and MISA testing over the following months.</a:t>
            </a:r>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pPr/>
              <a:t>21</a:t>
            </a:fld>
            <a:endParaRPr lang="en-US" dirty="0"/>
          </a:p>
        </p:txBody>
      </p:sp>
    </p:spTree>
    <p:extLst>
      <p:ext uri="{BB962C8B-B14F-4D97-AF65-F5344CB8AC3E}">
        <p14:creationId xmlns:p14="http://schemas.microsoft.com/office/powerpoint/2010/main" val="638478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9563" y="304800"/>
            <a:ext cx="3724275" cy="2794000"/>
          </a:xfrm>
        </p:spPr>
      </p:sp>
      <p:sp>
        <p:nvSpPr>
          <p:cNvPr id="3" name="Notes Placeholder 2"/>
          <p:cNvSpPr>
            <a:spLocks noGrp="1"/>
          </p:cNvSpPr>
          <p:nvPr>
            <p:ph type="body" idx="1"/>
          </p:nvPr>
        </p:nvSpPr>
        <p:spPr/>
        <p:txBody>
          <a:bodyPr/>
          <a:lstStyle/>
          <a:p>
            <a:pPr>
              <a:lnSpc>
                <a:spcPts val="1740"/>
              </a:lnSpc>
            </a:pPr>
            <a:r>
              <a:rPr lang="en-US" dirty="0" smtClean="0"/>
              <a:t>Meghan</a:t>
            </a:r>
          </a:p>
          <a:p>
            <a:pPr>
              <a:lnSpc>
                <a:spcPts val="1740"/>
              </a:lnSpc>
            </a:pPr>
            <a:endParaRPr lang="en-US" dirty="0" smtClean="0"/>
          </a:p>
          <a:p>
            <a:pPr>
              <a:lnSpc>
                <a:spcPts val="1740"/>
              </a:lnSpc>
            </a:pPr>
            <a:r>
              <a:rPr lang="en-US" dirty="0" smtClean="0"/>
              <a:t>HCPSS</a:t>
            </a:r>
            <a:r>
              <a:rPr lang="en-US" baseline="0" dirty="0" smtClean="0"/>
              <a:t> now offers </a:t>
            </a:r>
            <a:r>
              <a:rPr lang="en-US" dirty="0" smtClean="0"/>
              <a:t>online school menus through a website and mobile app by </a:t>
            </a:r>
            <a:r>
              <a:rPr lang="en-US" dirty="0" err="1" smtClean="0"/>
              <a:t>Nutrislice</a:t>
            </a:r>
            <a:r>
              <a:rPr lang="en-US" dirty="0" smtClean="0"/>
              <a:t>. </a:t>
            </a:r>
          </a:p>
          <a:p>
            <a:pPr>
              <a:lnSpc>
                <a:spcPts val="1740"/>
              </a:lnSpc>
            </a:pPr>
            <a:endParaRPr lang="en-US" dirty="0" smtClean="0"/>
          </a:p>
          <a:p>
            <a:pPr>
              <a:lnSpc>
                <a:spcPts val="1740"/>
              </a:lnSpc>
            </a:pPr>
            <a:r>
              <a:rPr lang="en-US" dirty="0" smtClean="0"/>
              <a:t>The interactive menus are designed to be more convenient and informative, providing access to up-to-the-minute updated content anytime, anywhere.</a:t>
            </a:r>
          </a:p>
          <a:p>
            <a:pPr>
              <a:lnSpc>
                <a:spcPts val="1740"/>
              </a:lnSpc>
            </a:pPr>
            <a:endParaRPr lang="en-US" dirty="0" smtClean="0"/>
          </a:p>
          <a:p>
            <a:pPr>
              <a:lnSpc>
                <a:spcPts val="1740"/>
              </a:lnSpc>
            </a:pPr>
            <a:r>
              <a:rPr lang="en-US" dirty="0" smtClean="0"/>
              <a:t>The innovative school menu site features nutrition and allergen information for all Howard County school meal items,</a:t>
            </a:r>
            <a:r>
              <a:rPr lang="en-US" baseline="0" dirty="0" smtClean="0"/>
              <a:t> both breakfast and lunch, </a:t>
            </a:r>
            <a:r>
              <a:rPr lang="en-US" dirty="0" smtClean="0"/>
              <a:t>and includes:</a:t>
            </a:r>
          </a:p>
          <a:p>
            <a:pPr marL="171450" indent="-171450">
              <a:lnSpc>
                <a:spcPts val="1740"/>
              </a:lnSpc>
              <a:buFont typeface="Arial"/>
              <a:buChar char="•"/>
            </a:pPr>
            <a:r>
              <a:rPr lang="en-US" dirty="0" smtClean="0"/>
              <a:t>carb counts</a:t>
            </a:r>
          </a:p>
          <a:p>
            <a:pPr marL="171450" indent="-171450">
              <a:lnSpc>
                <a:spcPts val="1740"/>
              </a:lnSpc>
              <a:buFont typeface="Arial"/>
              <a:buChar char="•"/>
            </a:pPr>
            <a:r>
              <a:rPr lang="en-US" dirty="0" smtClean="0"/>
              <a:t>allergen filters</a:t>
            </a:r>
          </a:p>
          <a:p>
            <a:pPr marL="171450" indent="-171450">
              <a:lnSpc>
                <a:spcPts val="1740"/>
              </a:lnSpc>
              <a:buFont typeface="Arial"/>
              <a:buChar char="•"/>
            </a:pPr>
            <a:r>
              <a:rPr lang="en-US" dirty="0" smtClean="0"/>
              <a:t>food descriptions and photos</a:t>
            </a:r>
          </a:p>
          <a:p>
            <a:pPr marL="171450" indent="-171450">
              <a:lnSpc>
                <a:spcPts val="1740"/>
              </a:lnSpc>
              <a:buFont typeface="Arial"/>
              <a:buChar char="•"/>
            </a:pPr>
            <a:r>
              <a:rPr lang="en-US" dirty="0" smtClean="0"/>
              <a:t>menu item rating system</a:t>
            </a:r>
          </a:p>
          <a:p>
            <a:pPr marL="171450" indent="-171450">
              <a:lnSpc>
                <a:spcPts val="1740"/>
              </a:lnSpc>
              <a:buFont typeface="Arial"/>
              <a:buChar char="•"/>
            </a:pPr>
            <a:r>
              <a:rPr lang="en-US" dirty="0" smtClean="0"/>
              <a:t>links to </a:t>
            </a:r>
            <a:r>
              <a:rPr lang="en-US" dirty="0" err="1" smtClean="0"/>
              <a:t>MySchoolBucks</a:t>
            </a:r>
            <a:r>
              <a:rPr lang="en-US" dirty="0" smtClean="0"/>
              <a:t> pre-payment options</a:t>
            </a:r>
          </a:p>
          <a:p>
            <a:pPr marL="171450" indent="-171450">
              <a:lnSpc>
                <a:spcPts val="1740"/>
              </a:lnSpc>
              <a:buFont typeface="Arial"/>
              <a:buChar char="•"/>
            </a:pPr>
            <a:r>
              <a:rPr lang="en-US" dirty="0" smtClean="0"/>
              <a:t>monthly menu email subscription sign-up</a:t>
            </a:r>
          </a:p>
          <a:p>
            <a:pPr marL="171450" indent="-171450">
              <a:lnSpc>
                <a:spcPts val="1740"/>
              </a:lnSpc>
              <a:buFont typeface="Arial"/>
              <a:buChar char="•"/>
            </a:pPr>
            <a:r>
              <a:rPr lang="en-US" dirty="0" smtClean="0"/>
              <a:t>and</a:t>
            </a:r>
            <a:r>
              <a:rPr lang="en-US" baseline="0" dirty="0" smtClean="0"/>
              <a:t> more</a:t>
            </a:r>
            <a:endParaRPr lang="en-US" dirty="0" smtClean="0"/>
          </a:p>
          <a:p>
            <a:pPr>
              <a:lnSpc>
                <a:spcPts val="1740"/>
              </a:lnSpc>
            </a:pPr>
            <a:endParaRPr lang="en-US" dirty="0" smtClean="0"/>
          </a:p>
          <a:p>
            <a:pPr marL="0" marR="0" indent="0" algn="l" defTabSz="457200" rtl="0" eaLnBrk="1" fontAlgn="auto" latinLnBrk="0" hangingPunct="1">
              <a:lnSpc>
                <a:spcPts val="1740"/>
              </a:lnSpc>
              <a:buClrTx/>
              <a:buSzTx/>
              <a:buFontTx/>
              <a:buNone/>
              <a:tabLst/>
              <a:defRPr/>
            </a:pPr>
            <a:r>
              <a:rPr lang="en-US" dirty="0" smtClean="0"/>
              <a:t>Menus are available in four languages.</a:t>
            </a:r>
          </a:p>
          <a:p>
            <a:pPr>
              <a:lnSpc>
                <a:spcPts val="1740"/>
              </a:lnSpc>
            </a:pPr>
            <a:endParaRPr lang="en-US" dirty="0" smtClean="0"/>
          </a:p>
          <a:p>
            <a:pPr>
              <a:lnSpc>
                <a:spcPts val="1740"/>
              </a:lnSpc>
            </a:pPr>
            <a:r>
              <a:rPr lang="en-US" dirty="0" smtClean="0"/>
              <a:t>Options for</a:t>
            </a:r>
            <a:r>
              <a:rPr lang="en-US" baseline="0" dirty="0" smtClean="0"/>
              <a:t> </a:t>
            </a:r>
            <a:r>
              <a:rPr lang="en-US" dirty="0" smtClean="0"/>
              <a:t>using</a:t>
            </a:r>
            <a:r>
              <a:rPr lang="en-US" baseline="0" dirty="0" smtClean="0"/>
              <a:t> </a:t>
            </a:r>
            <a:r>
              <a:rPr lang="en-US" dirty="0" smtClean="0"/>
              <a:t>the interactive</a:t>
            </a:r>
            <a:r>
              <a:rPr lang="en-US" baseline="0" dirty="0" smtClean="0"/>
              <a:t> menus:</a:t>
            </a:r>
            <a:endParaRPr lang="en-US" dirty="0" smtClean="0"/>
          </a:p>
          <a:p>
            <a:pPr marL="171450" indent="-171450">
              <a:lnSpc>
                <a:spcPts val="1740"/>
              </a:lnSpc>
              <a:buFont typeface="Arial"/>
              <a:buChar char="•"/>
            </a:pPr>
            <a:r>
              <a:rPr lang="en-US" dirty="0" smtClean="0"/>
              <a:t>Online: </a:t>
            </a:r>
            <a:r>
              <a:rPr lang="en-US" baseline="0" dirty="0" err="1" smtClean="0"/>
              <a:t>hcpss.nutraslice.com</a:t>
            </a:r>
            <a:endParaRPr lang="en-US" dirty="0" smtClean="0"/>
          </a:p>
          <a:p>
            <a:pPr marL="171450" indent="-171450">
              <a:lnSpc>
                <a:spcPts val="1740"/>
              </a:lnSpc>
              <a:buFont typeface="Arial"/>
              <a:buChar char="•"/>
            </a:pPr>
            <a:r>
              <a:rPr lang="en-US" dirty="0" smtClean="0"/>
              <a:t>Download the free app, “School Lunch by </a:t>
            </a:r>
            <a:r>
              <a:rPr lang="en-US" dirty="0" err="1" smtClean="0"/>
              <a:t>Nutrislice</a:t>
            </a:r>
            <a:r>
              <a:rPr lang="en-US" dirty="0" smtClean="0"/>
              <a:t>,” in the Google Play or App stores. </a:t>
            </a:r>
          </a:p>
          <a:p>
            <a:pPr>
              <a:lnSpc>
                <a:spcPts val="1740"/>
              </a:lnSpc>
            </a:pPr>
            <a:endParaRPr lang="en-US" dirty="0" smtClean="0"/>
          </a:p>
          <a:p>
            <a:pPr>
              <a:lnSpc>
                <a:spcPts val="1740"/>
              </a:lnSpc>
            </a:pPr>
            <a:endParaRPr lang="en-US" dirty="0" smtClean="0"/>
          </a:p>
        </p:txBody>
      </p:sp>
      <p:sp>
        <p:nvSpPr>
          <p:cNvPr id="4" name="Slide Number Placeholder 3"/>
          <p:cNvSpPr>
            <a:spLocks noGrp="1"/>
          </p:cNvSpPr>
          <p:nvPr>
            <p:ph type="sldNum" sz="quarter" idx="10"/>
          </p:nvPr>
        </p:nvSpPr>
        <p:spPr/>
        <p:txBody>
          <a:bodyPr/>
          <a:lstStyle/>
          <a:p>
            <a:fld id="{A0DC3A75-ED01-7E47-BE8B-DB71DE3AF7F5}" type="slidenum">
              <a:rPr lang="en-US" smtClean="0">
                <a:solidFill>
                  <a:prstClr val="black"/>
                </a:solidFill>
                <a:latin typeface="Calibri"/>
              </a:rPr>
              <a:pPr/>
              <a:t>22</a:t>
            </a:fld>
            <a:endParaRPr lang="en-US" dirty="0">
              <a:solidFill>
                <a:prstClr val="black"/>
              </a:solidFill>
              <a:latin typeface="Calibri"/>
            </a:endParaRPr>
          </a:p>
        </p:txBody>
      </p:sp>
    </p:spTree>
    <p:extLst>
      <p:ext uri="{BB962C8B-B14F-4D97-AF65-F5344CB8AC3E}">
        <p14:creationId xmlns:p14="http://schemas.microsoft.com/office/powerpoint/2010/main" val="648907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Cam</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HCPSS is committed to providing students and staff a next generation learning environment in which every student has access to learning experiences and instruction designed around communication, collaboration, creativity, and critical thinking. </a:t>
            </a:r>
          </a:p>
          <a:p>
            <a:endParaRPr lang="en-US" dirty="0" smtClean="0"/>
          </a:p>
          <a:p>
            <a:r>
              <a:rPr lang="en-US" dirty="0" smtClean="0"/>
              <a:t>Bring your own device (BYOD) is a program that allows students in middle and high school to use their personal </a:t>
            </a:r>
            <a:r>
              <a:rPr lang="en-US" baseline="0" dirty="0" smtClean="0"/>
              <a:t>devices (phones or tablets) </a:t>
            </a:r>
            <a:r>
              <a:rPr lang="en-US" dirty="0" smtClean="0"/>
              <a:t>for instructional activities.</a:t>
            </a:r>
            <a:r>
              <a:rPr lang="en-US" baseline="0" dirty="0" smtClean="0"/>
              <a:t> BYOD enables students to </a:t>
            </a:r>
            <a:r>
              <a:rPr lang="en-US" dirty="0" smtClean="0"/>
              <a:t>connect to the network to gain access to instructional resources, class projects,</a:t>
            </a:r>
            <a:r>
              <a:rPr lang="en-US" baseline="0" dirty="0" smtClean="0"/>
              <a:t> etc. </a:t>
            </a:r>
            <a:endParaRPr lang="en-US" dirty="0" smtClean="0"/>
          </a:p>
          <a:p>
            <a:endParaRPr lang="en-US" dirty="0" smtClean="0"/>
          </a:p>
          <a:p>
            <a:r>
              <a:rPr lang="en-US" dirty="0" smtClean="0"/>
              <a:t>BYOD is OPTIONAL.</a:t>
            </a:r>
            <a:r>
              <a:rPr lang="en-US" baseline="0" dirty="0" smtClean="0"/>
              <a:t> Students are never required or expected to bring a personally-owned device to school. When an instructional activity is planned that needs access to individual technology, devices will be provided for use for students who do not have their own technology. </a:t>
            </a:r>
            <a:endParaRPr lang="en-US" dirty="0" smtClean="0"/>
          </a:p>
          <a:p>
            <a:endParaRPr lang="en-US" dirty="0" smtClean="0"/>
          </a:p>
          <a:p>
            <a:endParaRPr lang="en-US" dirty="0" smtClean="0"/>
          </a:p>
          <a:p>
            <a:r>
              <a:rPr lang="en-US" b="1" baseline="0" dirty="0" smtClean="0"/>
              <a:t>Use of Personal Devices in school for non-instructional activities:</a:t>
            </a:r>
          </a:p>
          <a:p>
            <a:r>
              <a:rPr lang="en-US" dirty="0" smtClean="0"/>
              <a:t>High school </a:t>
            </a:r>
            <a:r>
              <a:rPr lang="en-US" baseline="0" dirty="0" smtClean="0"/>
              <a:t>students may carry their personal communication devices with them during the school day. Devices must be turned off or silent at all times. </a:t>
            </a:r>
          </a:p>
          <a:p>
            <a:endParaRPr lang="en-US" dirty="0" smtClean="0"/>
          </a:p>
          <a:p>
            <a:r>
              <a:rPr lang="en-US" dirty="0" smtClean="0"/>
              <a:t>Devices may not</a:t>
            </a:r>
            <a:r>
              <a:rPr lang="en-US" baseline="0" dirty="0" smtClean="0"/>
              <a:t> disrupt instructional activities and should be put away (in pocket, backpack, or locker). Students may use their devices before and after school, during lunch, and during hallway transition times.</a:t>
            </a:r>
            <a:endParaRPr lang="en-US" dirty="0" smtClean="0"/>
          </a:p>
          <a:p>
            <a:endParaRPr lang="en-US" baseline="0" dirty="0" smtClean="0"/>
          </a:p>
          <a:p>
            <a:pPr marL="0" marR="0" indent="0" algn="l" defTabSz="457200" rtl="0" eaLnBrk="1" fontAlgn="auto" latinLnBrk="0" hangingPunct="1">
              <a:spcBef>
                <a:spcPts val="0"/>
              </a:spcBef>
              <a:spcAft>
                <a:spcPts val="0"/>
              </a:spcAft>
              <a:buClrTx/>
              <a:buSzTx/>
              <a:buFontTx/>
              <a:buNone/>
              <a:tabLst/>
              <a:defRPr/>
            </a:pPr>
            <a:r>
              <a:rPr lang="en-US" dirty="0" smtClean="0"/>
              <a:t>[Note:</a:t>
            </a:r>
            <a:r>
              <a:rPr lang="en-US" baseline="0" dirty="0" smtClean="0"/>
              <a:t> </a:t>
            </a:r>
            <a:r>
              <a:rPr lang="en-US" dirty="0" smtClean="0"/>
              <a:t>To clarify a common misperception:</a:t>
            </a:r>
            <a:r>
              <a:rPr lang="en-US" baseline="0" dirty="0" smtClean="0"/>
              <a:t> There are </a:t>
            </a:r>
            <a:r>
              <a:rPr lang="en-US" dirty="0" smtClean="0"/>
              <a:t>NO PLANS</a:t>
            </a:r>
            <a:r>
              <a:rPr lang="en-US" baseline="0" dirty="0" smtClean="0"/>
              <a:t> to introduce BYOD in elementary school.]</a:t>
            </a:r>
          </a:p>
          <a:p>
            <a:endParaRPr lang="en-US" baseline="0" dirty="0" smtClean="0"/>
          </a:p>
          <a:p>
            <a:pPr marL="0" marR="0" indent="0" algn="l" defTabSz="457200" rtl="0" eaLnBrk="1" fontAlgn="auto" latinLnBrk="0" hangingPunct="1">
              <a:spcBef>
                <a:spcPts val="0"/>
              </a:spcBef>
              <a:spcAft>
                <a:spcPts val="0"/>
              </a:spcAft>
              <a:buClrTx/>
              <a:buSzTx/>
              <a:buFontTx/>
              <a:buNone/>
              <a:tabLst/>
              <a:defRPr/>
            </a:pPr>
            <a:r>
              <a:rPr lang="en-US" baseline="0" dirty="0" smtClean="0"/>
              <a:t>More information is available online at </a:t>
            </a:r>
            <a:r>
              <a:rPr lang="en-US" baseline="0" dirty="0" err="1" smtClean="0"/>
              <a:t>www.hcpss.org</a:t>
            </a:r>
            <a:r>
              <a:rPr lang="en-US" baseline="0" dirty="0" smtClean="0"/>
              <a:t>/</a:t>
            </a:r>
            <a:r>
              <a:rPr lang="en-US" baseline="0" dirty="0" err="1" smtClean="0"/>
              <a:t>byod</a:t>
            </a:r>
            <a:r>
              <a:rPr lang="en-US" baseline="0" dirty="0" smtClean="0"/>
              <a:t> and in the Student Parent Handbook.</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pPr/>
              <a:t>23</a:t>
            </a:fld>
            <a:endParaRPr lang="en-US" dirty="0"/>
          </a:p>
        </p:txBody>
      </p:sp>
    </p:spTree>
    <p:extLst>
      <p:ext uri="{BB962C8B-B14F-4D97-AF65-F5344CB8AC3E}">
        <p14:creationId xmlns:p14="http://schemas.microsoft.com/office/powerpoint/2010/main" val="4143955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7188" y="304800"/>
            <a:ext cx="3552825" cy="2663825"/>
          </a:xfrm>
        </p:spPr>
      </p:sp>
      <p:sp>
        <p:nvSpPr>
          <p:cNvPr id="3" name="Notes Placeholder 2"/>
          <p:cNvSpPr>
            <a:spLocks noGrp="1"/>
          </p:cNvSpPr>
          <p:nvPr>
            <p:ph type="body" idx="1"/>
          </p:nvPr>
        </p:nvSpPr>
        <p:spPr>
          <a:xfrm>
            <a:off x="441739" y="3060700"/>
            <a:ext cx="6238461" cy="5624513"/>
          </a:xfrm>
        </p:spPr>
        <p:txBody>
          <a:bodyPr/>
          <a:lstStyle/>
          <a:p>
            <a:pPr>
              <a:lnSpc>
                <a:spcPts val="1940"/>
              </a:lnSpc>
            </a:pPr>
            <a:r>
              <a:rPr lang="en-US" dirty="0" smtClean="0"/>
              <a:t>Cam</a:t>
            </a:r>
          </a:p>
          <a:p>
            <a:pPr>
              <a:lnSpc>
                <a:spcPts val="1940"/>
              </a:lnSpc>
            </a:pPr>
            <a:endParaRPr lang="en-US" dirty="0" smtClean="0"/>
          </a:p>
          <a:p>
            <a:pPr>
              <a:lnSpc>
                <a:spcPts val="1940"/>
              </a:lnSpc>
            </a:pPr>
            <a:r>
              <a:rPr lang="en-US" dirty="0" smtClean="0"/>
              <a:t>Communications technology,</a:t>
            </a:r>
            <a:r>
              <a:rPr lang="en-US" baseline="0" dirty="0" smtClean="0"/>
              <a:t> including social media, is a fact of modern life. Learning to use technology effectively and responsibly is an important part of every student’s education. </a:t>
            </a:r>
          </a:p>
          <a:p>
            <a:pPr>
              <a:lnSpc>
                <a:spcPts val="1940"/>
              </a:lnSpc>
            </a:pPr>
            <a:endParaRPr lang="en-US" baseline="0" dirty="0" smtClean="0"/>
          </a:p>
          <a:p>
            <a:pPr>
              <a:lnSpc>
                <a:spcPts val="1940"/>
              </a:lnSpc>
            </a:pPr>
            <a:r>
              <a:rPr lang="en-US" baseline="0" dirty="0" smtClean="0"/>
              <a:t>HCPSS has launched a year-long community campaign to encourage responsible use of technology and social media. Watch for posters like this, and other announcements and upcoming events for students and families to explore this important topic. Follow our progress online at </a:t>
            </a:r>
            <a:r>
              <a:rPr lang="en-US" b="1" baseline="0" dirty="0" smtClean="0"/>
              <a:t>#</a:t>
            </a:r>
            <a:r>
              <a:rPr lang="en-US" b="1" baseline="0" dirty="0" err="1" smtClean="0"/>
              <a:t>lastingimpressions</a:t>
            </a:r>
            <a:r>
              <a:rPr lang="en-US" baseline="0" dirty="0" smtClean="0"/>
              <a:t>. </a:t>
            </a:r>
          </a:p>
          <a:p>
            <a:pPr>
              <a:lnSpc>
                <a:spcPts val="1940"/>
              </a:lnSpc>
            </a:pPr>
            <a:endParaRPr lang="en-US" baseline="0" dirty="0" smtClean="0"/>
          </a:p>
          <a:p>
            <a:pPr>
              <a:lnSpc>
                <a:spcPts val="1940"/>
              </a:lnSpc>
            </a:pPr>
            <a:r>
              <a:rPr lang="en-US" baseline="0" dirty="0" smtClean="0"/>
              <a:t>Preventing </a:t>
            </a:r>
            <a:r>
              <a:rPr lang="en-US" baseline="0" dirty="0" err="1" smtClean="0"/>
              <a:t>cyberbullying</a:t>
            </a:r>
            <a:r>
              <a:rPr lang="en-US" baseline="0" dirty="0" smtClean="0"/>
              <a:t> is an important part of this effort. This is a growing problem affecting many students. As part of the campaign, this year all middle &amp; high school agenda books include a page about Grace’s Law with tips for students to protect themselves and others. [see Grace’s Law handout]</a:t>
            </a:r>
          </a:p>
          <a:p>
            <a:pPr>
              <a:lnSpc>
                <a:spcPts val="1940"/>
              </a:lnSpc>
            </a:pPr>
            <a:endParaRPr lang="en-US" baseline="0" dirty="0" smtClean="0"/>
          </a:p>
        </p:txBody>
      </p:sp>
      <p:sp>
        <p:nvSpPr>
          <p:cNvPr id="4" name="Slide Number Placeholder 3"/>
          <p:cNvSpPr>
            <a:spLocks noGrp="1"/>
          </p:cNvSpPr>
          <p:nvPr>
            <p:ph type="sldNum" sz="quarter" idx="10"/>
          </p:nvPr>
        </p:nvSpPr>
        <p:spPr/>
        <p:txBody>
          <a:bodyPr/>
          <a:lstStyle/>
          <a:p>
            <a:fld id="{A0DC3A75-ED01-7E47-BE8B-DB71DE3AF7F5}" type="slidenum">
              <a:rPr lang="en-US" smtClean="0"/>
              <a:pPr/>
              <a:t>24</a:t>
            </a:fld>
            <a:endParaRPr lang="en-US" dirty="0"/>
          </a:p>
        </p:txBody>
      </p:sp>
    </p:spTree>
    <p:extLst>
      <p:ext uri="{BB962C8B-B14F-4D97-AF65-F5344CB8AC3E}">
        <p14:creationId xmlns:p14="http://schemas.microsoft.com/office/powerpoint/2010/main" val="1114356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298450"/>
            <a:ext cx="3683000" cy="2762250"/>
          </a:xfrm>
        </p:spPr>
      </p:sp>
      <p:sp>
        <p:nvSpPr>
          <p:cNvPr id="3" name="Notes Placeholder 2"/>
          <p:cNvSpPr>
            <a:spLocks noGrp="1"/>
          </p:cNvSpPr>
          <p:nvPr>
            <p:ph type="body" idx="1"/>
          </p:nvPr>
        </p:nvSpPr>
        <p:spPr>
          <a:xfrm>
            <a:off x="660400" y="3086100"/>
            <a:ext cx="5486400" cy="4572000"/>
          </a:xfrm>
        </p:spPr>
        <p:txBody>
          <a:bodyPr/>
          <a:lstStyle/>
          <a:p>
            <a:pPr marL="0" marR="0" lvl="0" indent="0" algn="l" defTabSz="457200" rtl="0" eaLnBrk="1" fontAlgn="auto" latinLnBrk="0" hangingPunct="1">
              <a:lnSpc>
                <a:spcPct val="150000"/>
              </a:lnSpc>
              <a:spcBef>
                <a:spcPts val="0"/>
              </a:spcBef>
              <a:spcAft>
                <a:spcPts val="0"/>
              </a:spcAft>
              <a:buClr>
                <a:schemeClr val="dk1"/>
              </a:buClr>
              <a:buSzPct val="25000"/>
              <a:buFont typeface="Calibri"/>
              <a:buNone/>
              <a:tabLst/>
              <a:defRPr/>
            </a:pPr>
            <a:r>
              <a:rPr lang="en-US" sz="1200" b="0" i="0" u="none" strike="noStrike" cap="none" baseline="0" dirty="0" err="1" smtClean="0">
                <a:solidFill>
                  <a:schemeClr val="dk1"/>
                </a:solidFill>
                <a:latin typeface="Calibri"/>
                <a:ea typeface="Calibri"/>
                <a:cs typeface="Calibri"/>
                <a:sym typeface="Calibri"/>
              </a:rPr>
              <a:t>Choya</a:t>
            </a:r>
            <a:endParaRPr lang="en-US" sz="1200" b="0" i="0" u="none" strike="noStrike" cap="none" baseline="0" dirty="0" smtClean="0">
              <a:solidFill>
                <a:schemeClr val="dk1"/>
              </a:solidFill>
              <a:latin typeface="Calibri"/>
              <a:ea typeface="Calibri"/>
              <a:cs typeface="Calibri"/>
              <a:sym typeface="Calibri"/>
            </a:endParaRPr>
          </a:p>
          <a:p>
            <a:pPr marL="0" marR="0" lvl="0" indent="0" algn="l" defTabSz="457200" rtl="0" eaLnBrk="1" fontAlgn="auto" latinLnBrk="0" hangingPunct="1">
              <a:lnSpc>
                <a:spcPct val="150000"/>
              </a:lnSpc>
              <a:spcBef>
                <a:spcPts val="0"/>
              </a:spcBef>
              <a:spcAft>
                <a:spcPts val="0"/>
              </a:spcAft>
              <a:buClr>
                <a:schemeClr val="dk1"/>
              </a:buClr>
              <a:buSzPct val="25000"/>
              <a:buFont typeface="Calibri"/>
              <a:buNone/>
              <a:tabLst/>
              <a:defRPr/>
            </a:pPr>
            <a:endParaRPr lang="en-US" sz="1200" b="0" i="0" u="none" strike="noStrike" cap="none" baseline="0" dirty="0" smtClean="0">
              <a:solidFill>
                <a:schemeClr val="dk1"/>
              </a:solidFill>
              <a:latin typeface="Calibri"/>
              <a:ea typeface="Calibri"/>
              <a:cs typeface="Calibri"/>
              <a:sym typeface="Calibri"/>
            </a:endParaRPr>
          </a:p>
          <a:p>
            <a:pPr marL="0" marR="0" lvl="0" indent="0" algn="l" defTabSz="457200" rtl="0" eaLnBrk="1" fontAlgn="auto" latinLnBrk="0" hangingPunct="1">
              <a:lnSpc>
                <a:spcPct val="150000"/>
              </a:lnSpc>
              <a:spcBef>
                <a:spcPts val="0"/>
              </a:spcBef>
              <a:spcAft>
                <a:spcPts val="0"/>
              </a:spcAft>
              <a:buClr>
                <a:schemeClr val="dk1"/>
              </a:buClr>
              <a:buSzPct val="25000"/>
              <a:buFont typeface="Calibri"/>
              <a:buNone/>
              <a:tabLst/>
              <a:defRPr/>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lnSpc>
                <a:spcPct val="150000"/>
              </a:lnSpc>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Each year HCPSS holds the Let’s Go </a:t>
            </a:r>
            <a:r>
              <a:rPr lang="en-US" sz="1200" b="0" i="0" u="none" strike="noStrike" cap="none" baseline="0" dirty="0" err="1" smtClean="0">
                <a:solidFill>
                  <a:schemeClr val="dk1"/>
                </a:solidFill>
                <a:latin typeface="Calibri"/>
                <a:ea typeface="Calibri"/>
                <a:cs typeface="Calibri"/>
                <a:sym typeface="Calibri"/>
              </a:rPr>
              <a:t>HoCo</a:t>
            </a:r>
            <a:r>
              <a:rPr lang="en-US" sz="1200" b="0" i="0" u="none" strike="noStrike" cap="none" baseline="0" dirty="0" smtClean="0">
                <a:solidFill>
                  <a:schemeClr val="dk1"/>
                </a:solidFill>
                <a:latin typeface="Calibri"/>
                <a:ea typeface="Calibri"/>
                <a:cs typeface="Calibri"/>
                <a:sym typeface="Calibri"/>
              </a:rPr>
              <a:t> 5K Race and family1-mile fun run. This year’s race promises to be even bigger and better. </a:t>
            </a:r>
          </a:p>
          <a:p>
            <a:pPr marL="0" marR="0" lvl="0" indent="0" algn="l" rtl="0">
              <a:lnSpc>
                <a:spcPct val="150000"/>
              </a:lnSpc>
              <a:spcBef>
                <a:spcPts val="0"/>
              </a:spcBef>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lnSpc>
                <a:spcPct val="150000"/>
              </a:lnSpc>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The race will be held Sunday morning, October 16</a:t>
            </a:r>
            <a:r>
              <a:rPr lang="en-US" sz="1200" b="0" i="0" u="none" strike="noStrike" cap="none" baseline="30000" dirty="0" smtClean="0">
                <a:solidFill>
                  <a:schemeClr val="dk1"/>
                </a:solidFill>
                <a:latin typeface="Calibri"/>
                <a:ea typeface="Calibri"/>
                <a:cs typeface="Calibri"/>
                <a:sym typeface="Calibri"/>
              </a:rPr>
              <a:t>th</a:t>
            </a:r>
            <a:r>
              <a:rPr lang="en-US" sz="1200" b="0" i="0" u="none" strike="noStrike" cap="none" baseline="0" dirty="0" smtClean="0">
                <a:solidFill>
                  <a:schemeClr val="dk1"/>
                </a:solidFill>
                <a:latin typeface="Calibri"/>
                <a:ea typeface="Calibri"/>
                <a:cs typeface="Calibri"/>
                <a:sym typeface="Calibri"/>
              </a:rPr>
              <a:t> on Columbia Gateway Drive (new location this year).  </a:t>
            </a:r>
          </a:p>
          <a:p>
            <a:pPr marL="0" marR="0" lvl="0" indent="0" algn="l" rtl="0">
              <a:lnSpc>
                <a:spcPct val="150000"/>
              </a:lnSpc>
              <a:spcBef>
                <a:spcPts val="0"/>
              </a:spcBef>
              <a:buClr>
                <a:schemeClr val="dk1"/>
              </a:buClr>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lnSpc>
                <a:spcPct val="150000"/>
              </a:lnSpc>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Registration is now open at www.hcpss5k.com.</a:t>
            </a:r>
          </a:p>
          <a:p>
            <a:pPr marL="0" marR="0" lvl="0" indent="0" algn="l" rtl="0">
              <a:lnSpc>
                <a:spcPct val="150000"/>
              </a:lnSpc>
              <a:spcBef>
                <a:spcPts val="0"/>
              </a:spcBef>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lnSpc>
                <a:spcPct val="150000"/>
              </a:lnSpc>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Mark this date on your calendar and encourage your staff and your school families to participate. </a:t>
            </a:r>
          </a:p>
          <a:p>
            <a:pPr marL="0" marR="0" lvl="0" indent="0" algn="l" rtl="0">
              <a:lnSpc>
                <a:spcPct val="150000"/>
              </a:lnSpc>
              <a:spcBef>
                <a:spcPts val="0"/>
              </a:spcBef>
              <a:buClr>
                <a:schemeClr val="dk1"/>
              </a:buClr>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defTabSz="457200" rtl="0" eaLnBrk="1" fontAlgn="auto" latinLnBrk="0" hangingPunct="1">
              <a:lnSpc>
                <a:spcPct val="150000"/>
              </a:lnSpc>
              <a:spcBef>
                <a:spcPts val="0"/>
              </a:spcBef>
              <a:spcAft>
                <a:spcPts val="0"/>
              </a:spcAft>
              <a:buClr>
                <a:schemeClr val="dk1"/>
              </a:buClr>
              <a:buSzTx/>
              <a:buFont typeface="Calibri"/>
              <a:buNone/>
              <a:tabLst/>
              <a:defRPr/>
            </a:pPr>
            <a:r>
              <a:rPr lang="en-US" sz="1200" b="0" i="0" u="none" strike="noStrike" cap="none" baseline="0" dirty="0" smtClean="0">
                <a:solidFill>
                  <a:schemeClr val="dk1"/>
                </a:solidFill>
                <a:latin typeface="Calibri"/>
                <a:ea typeface="Calibri"/>
                <a:cs typeface="Calibri"/>
                <a:sym typeface="Calibri"/>
              </a:rPr>
              <a:t>The Race supports our system’s continued commitment to wellness – for healthy staff, healthy families and healthy kids.</a:t>
            </a:r>
          </a:p>
          <a:p>
            <a:pPr marL="0" marR="0" lvl="0" indent="0" algn="l" rtl="0">
              <a:lnSpc>
                <a:spcPct val="150000"/>
              </a:lnSpc>
              <a:spcBef>
                <a:spcPts val="0"/>
              </a:spcBef>
              <a:buNone/>
            </a:pPr>
            <a:endParaRPr lang="en-US" sz="1200" b="0" i="0" u="none" strike="noStrike" cap="none" baseline="0"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58718399-4142-7244-B78B-A3EB6599F2DA}" type="slidenum">
              <a:rPr lang="en-US" smtClean="0"/>
              <a:t>25</a:t>
            </a:fld>
            <a:endParaRPr lang="en-US"/>
          </a:p>
        </p:txBody>
      </p:sp>
    </p:spTree>
    <p:extLst>
      <p:ext uri="{BB962C8B-B14F-4D97-AF65-F5344CB8AC3E}">
        <p14:creationId xmlns:p14="http://schemas.microsoft.com/office/powerpoint/2010/main" val="1561787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r>
              <a:rPr lang="en-US" dirty="0" err="1" smtClean="0"/>
              <a:t>Choya</a:t>
            </a:r>
            <a:endParaRPr lang="en-US" dirty="0" smtClean="0"/>
          </a:p>
          <a:p>
            <a:endParaRPr lang="en-US" dirty="0" smtClean="0"/>
          </a:p>
          <a:p>
            <a:r>
              <a:rPr lang="en-US" dirty="0" smtClean="0"/>
              <a:t>Celebrate HCPSS is our new school system magazine.</a:t>
            </a:r>
            <a:r>
              <a:rPr lang="en-US" baseline="0" dirty="0" smtClean="0"/>
              <a:t> It offers interesting, colorful features about some of the most exciting school projects, inspiring people, and promising programs in HCPSS.</a:t>
            </a:r>
          </a:p>
          <a:p>
            <a:endParaRPr lang="en-US" baseline="0" dirty="0" smtClean="0"/>
          </a:p>
          <a:p>
            <a:r>
              <a:rPr lang="en-US" baseline="0" dirty="0" smtClean="0"/>
              <a:t>You’ll see print issues in our school lobby and in locations around the county. An online version is also available at </a:t>
            </a:r>
            <a:r>
              <a:rPr lang="en-US" b="1" baseline="0" dirty="0" err="1" smtClean="0"/>
              <a:t>celebrate.hcpss.org</a:t>
            </a:r>
            <a:r>
              <a:rPr lang="en-US" baseline="0" dirty="0" smtClean="0"/>
              <a:t>, which offers extra photos and additional information. </a:t>
            </a:r>
          </a:p>
          <a:p>
            <a:endParaRPr lang="en-US" baseline="0" dirty="0" smtClean="0"/>
          </a:p>
          <a:p>
            <a:r>
              <a:rPr lang="en-US" baseline="0" dirty="0" smtClean="0"/>
              <a:t>Let us know about the topics you’d like to see in Celebrate HCPSS! </a:t>
            </a:r>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pPr/>
              <a:t>26</a:t>
            </a:fld>
            <a:endParaRPr lang="en-US" dirty="0"/>
          </a:p>
        </p:txBody>
      </p:sp>
    </p:spTree>
    <p:extLst>
      <p:ext uri="{BB962C8B-B14F-4D97-AF65-F5344CB8AC3E}">
        <p14:creationId xmlns:p14="http://schemas.microsoft.com/office/powerpoint/2010/main" val="1626839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pPr>
              <a:lnSpc>
                <a:spcPct val="150000"/>
              </a:lnSpc>
            </a:pPr>
            <a:r>
              <a:rPr lang="en-US" dirty="0" err="1" smtClean="0"/>
              <a:t>Goldeisen</a:t>
            </a:r>
            <a:endParaRPr lang="en-US" dirty="0" smtClean="0"/>
          </a:p>
          <a:p>
            <a:pPr>
              <a:lnSpc>
                <a:spcPct val="150000"/>
              </a:lnSpc>
            </a:pPr>
            <a:endParaRPr lang="en-US" dirty="0" smtClean="0"/>
          </a:p>
          <a:p>
            <a:pPr>
              <a:lnSpc>
                <a:spcPct val="150000"/>
              </a:lnSpc>
            </a:pPr>
            <a:r>
              <a:rPr lang="en-US" dirty="0" smtClean="0"/>
              <a:t>What Your Child Will Learn guides for high school </a:t>
            </a:r>
            <a:r>
              <a:rPr lang="en-US" sz="1200" kern="1200" dirty="0" smtClean="0">
                <a:solidFill>
                  <a:schemeClr val="tx1"/>
                </a:solidFill>
                <a:effectLst/>
                <a:ea typeface="+mn-ea"/>
                <a:cs typeface="+mn-cs"/>
              </a:rPr>
              <a:t>provide</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an </a:t>
            </a:r>
            <a:r>
              <a:rPr lang="en-US" dirty="0" smtClean="0"/>
              <a:t>overview of</a:t>
            </a:r>
            <a:r>
              <a:rPr lang="en-US" sz="1200" kern="1200" dirty="0" smtClean="0">
                <a:solidFill>
                  <a:schemeClr val="tx1"/>
                </a:solidFill>
                <a:effectLst/>
                <a:ea typeface="+mn-ea"/>
                <a:cs typeface="+mn-cs"/>
              </a:rPr>
              <a:t> the instructional program in </a:t>
            </a:r>
            <a:r>
              <a:rPr lang="en-US" baseline="0" dirty="0" smtClean="0"/>
              <a:t>for four curriculum areas: </a:t>
            </a:r>
            <a:r>
              <a:rPr lang="en-US" sz="1200" kern="1200" dirty="0" smtClean="0">
                <a:solidFill>
                  <a:schemeClr val="tx1"/>
                </a:solidFill>
                <a:effectLst/>
                <a:latin typeface="+mn-lt"/>
                <a:ea typeface="+mn-ea"/>
                <a:cs typeface="+mn-cs"/>
              </a:rPr>
              <a:t>Algebra I, American Government, Biology and English.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ea typeface="+mn-ea"/>
                <a:cs typeface="+mn-cs"/>
              </a:rPr>
              <a:t>The guides include information that helps parents monitor and support their child’s progress during the school year.</a:t>
            </a:r>
            <a:r>
              <a:rPr lang="en-US" dirty="0" smtClean="0"/>
              <a:t> </a:t>
            </a:r>
          </a:p>
          <a:p>
            <a:pPr>
              <a:lnSpc>
                <a:spcPct val="150000"/>
              </a:lnSpc>
            </a:pPr>
            <a:endParaRPr lang="en-US" dirty="0" smtClean="0"/>
          </a:p>
          <a:p>
            <a:pPr marL="0" marR="0" indent="0" algn="l" defTabSz="457200" rtl="0" eaLnBrk="1" fontAlgn="auto" latinLnBrk="0" hangingPunct="1">
              <a:lnSpc>
                <a:spcPct val="150000"/>
              </a:lnSpc>
              <a:spcBef>
                <a:spcPts val="0"/>
              </a:spcBef>
              <a:spcAft>
                <a:spcPts val="0"/>
              </a:spcAft>
              <a:buClrTx/>
              <a:buSzTx/>
              <a:buFontTx/>
              <a:buNone/>
              <a:tabLst/>
              <a:defRPr/>
            </a:pPr>
            <a:r>
              <a:rPr lang="en-US" baseline="0" dirty="0" smtClean="0"/>
              <a:t>The guides are available online only; print versions are no longer distributed. Specific guide webpages may be printed from the website. </a:t>
            </a:r>
          </a:p>
          <a:p>
            <a:pPr>
              <a:lnSpc>
                <a:spcPct val="150000"/>
              </a:lnSpc>
            </a:pPr>
            <a:endParaRPr lang="en-US" sz="1200" b="1" kern="1200" dirty="0" smtClean="0">
              <a:solidFill>
                <a:schemeClr val="tx1"/>
              </a:solidFill>
              <a:effectLst/>
              <a:ea typeface="+mn-ea"/>
              <a:cs typeface="+mn-cs"/>
            </a:endParaRPr>
          </a:p>
          <a:p>
            <a:pPr>
              <a:lnSpc>
                <a:spcPct val="150000"/>
              </a:lnSpc>
            </a:pPr>
            <a:r>
              <a:rPr lang="en-US" dirty="0" smtClean="0"/>
              <a:t>Find the high school guides</a:t>
            </a:r>
            <a:r>
              <a:rPr lang="en-US" baseline="0" dirty="0" smtClean="0"/>
              <a:t> online at: </a:t>
            </a:r>
            <a:r>
              <a:rPr lang="en-US" baseline="0" dirty="0" err="1" smtClean="0"/>
              <a:t>www.hcpss.org</a:t>
            </a:r>
            <a:r>
              <a:rPr lang="en-US" baseline="0" dirty="0" smtClean="0"/>
              <a:t>/academics </a:t>
            </a:r>
          </a:p>
          <a:p>
            <a:pPr>
              <a:lnSpc>
                <a:spcPct val="150000"/>
              </a:lnSpc>
            </a:pPr>
            <a:endParaRPr lang="en-US" dirty="0" smtClean="0"/>
          </a:p>
          <a:p>
            <a:pPr marL="0" marR="0" indent="0" algn="l" defTabSz="457200" rtl="0" eaLnBrk="1" fontAlgn="auto" latinLnBrk="0" hangingPunct="1">
              <a:lnSpc>
                <a:spcPct val="150000"/>
              </a:lnSpc>
              <a:buClrTx/>
              <a:buSzTx/>
              <a:buFontTx/>
              <a:buNone/>
              <a:tabLst/>
              <a:defRPr/>
            </a:pPr>
            <a:r>
              <a:rPr lang="en-US" dirty="0" smtClean="0"/>
              <a:t>The guides provide general information about content covered in each curriculum area. Specific student programs may differ, depending on instructional needs.</a:t>
            </a:r>
            <a:endParaRPr lang="en-US" sz="1200" kern="1200" dirty="0" smtClean="0">
              <a:solidFill>
                <a:schemeClr val="tx1"/>
              </a:solidFill>
              <a:effectLst/>
              <a:ea typeface="+mn-ea"/>
              <a:cs typeface="+mn-cs"/>
            </a:endParaRPr>
          </a:p>
          <a:p>
            <a:pPr>
              <a:lnSpc>
                <a:spcPct val="150000"/>
              </a:lnSpc>
            </a:pPr>
            <a:endParaRPr lang="en-US" dirty="0" smtClean="0"/>
          </a:p>
        </p:txBody>
      </p:sp>
      <p:sp>
        <p:nvSpPr>
          <p:cNvPr id="4" name="Slide Number Placeholder 3"/>
          <p:cNvSpPr>
            <a:spLocks noGrp="1"/>
          </p:cNvSpPr>
          <p:nvPr>
            <p:ph type="sldNum" sz="quarter" idx="10"/>
          </p:nvPr>
        </p:nvSpPr>
        <p:spPr/>
        <p:txBody>
          <a:bodyPr/>
          <a:lstStyle/>
          <a:p>
            <a:fld id="{A0DC3A75-ED01-7E47-BE8B-DB71DE3AF7F5}"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4200349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304800"/>
            <a:ext cx="3724275" cy="2794000"/>
          </a:xfrm>
        </p:spPr>
      </p:sp>
      <p:sp>
        <p:nvSpPr>
          <p:cNvPr id="3" name="Notes Placeholder 2"/>
          <p:cNvSpPr>
            <a:spLocks noGrp="1"/>
          </p:cNvSpPr>
          <p:nvPr>
            <p:ph type="body" idx="1"/>
          </p:nvPr>
        </p:nvSpPr>
        <p:spPr/>
        <p:txBody>
          <a:bodyPr/>
          <a:lstStyle/>
          <a:p>
            <a:r>
              <a:rPr lang="en-US" b="1" dirty="0" err="1" smtClean="0"/>
              <a:t>Goldeisen</a:t>
            </a:r>
            <a:endParaRPr lang="en-US" b="1" dirty="0" smtClean="0"/>
          </a:p>
          <a:p>
            <a:endParaRPr lang="en-US" b="1" dirty="0" smtClean="0"/>
          </a:p>
          <a:p>
            <a:r>
              <a:rPr lang="en-US" b="1" dirty="0" smtClean="0"/>
              <a:t>School Communications</a:t>
            </a:r>
            <a:r>
              <a:rPr lang="en-US" b="1" baseline="0" dirty="0" smtClean="0"/>
              <a:t> – OVERVIEW</a:t>
            </a:r>
          </a:p>
          <a:p>
            <a:endParaRPr lang="en-US" baseline="0" dirty="0" smtClean="0"/>
          </a:p>
          <a:p>
            <a:pPr>
              <a:lnSpc>
                <a:spcPct val="150000"/>
              </a:lnSpc>
              <a:defRPr/>
            </a:pPr>
            <a:r>
              <a:rPr lang="en-US" dirty="0"/>
              <a:t>Engaging parents and families as partners in education is a key priority of the HCPSS Strategic Plan, and is one of my/our school’s highest priorities. We use several communications tools to keep parents informed of what’s happening in the school and provide the information you need to make informed decisions regarding your child’s education. I’ll describe each of these in a moment [covered on following slides].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Often – personal communications are best.</a:t>
            </a:r>
            <a:endParaRPr lang="en-US" b="1" dirty="0" smtClean="0"/>
          </a:p>
          <a:p>
            <a:pPr>
              <a:lnSpc>
                <a:spcPct val="150000"/>
              </a:lnSpc>
              <a:defRPr/>
            </a:pPr>
            <a:r>
              <a:rPr lang="en-US" dirty="0"/>
              <a:t>Most important though, is that you feel comfortable reaching out to teachers and administrators whenever you have a concern or question. We’re happy to meet with parents, have you visit the classroom – call the school office with questions or to set up a convenient time. We also value parent involvement in school activities.</a:t>
            </a:r>
          </a:p>
          <a:p>
            <a:pPr>
              <a:lnSpc>
                <a:spcPct val="150000"/>
              </a:lnSpc>
              <a:defRPr/>
            </a:pPr>
            <a:endParaRPr lang="en-US" dirty="0"/>
          </a:p>
          <a:p>
            <a:pPr>
              <a:lnSpc>
                <a:spcPct val="150000"/>
              </a:lnSpc>
              <a:defRPr/>
            </a:pPr>
            <a:r>
              <a:rPr lang="en-US" dirty="0"/>
              <a:t>Feel free to contact any teacher or administrator via Email, or make an appointment to meet to discuss your concerns. </a:t>
            </a:r>
          </a:p>
          <a:p>
            <a:pPr>
              <a:lnSpc>
                <a:spcPct val="150000"/>
              </a:lnSpc>
              <a:defRPr/>
            </a:pPr>
            <a:endParaRPr lang="en-US" dirty="0"/>
          </a:p>
          <a:p>
            <a:pPr>
              <a:lnSpc>
                <a:spcPct val="150000"/>
              </a:lnSpc>
              <a:defRPr/>
            </a:pPr>
            <a:endParaRPr lang="en-US" dirty="0"/>
          </a:p>
          <a:p>
            <a:pPr>
              <a:lnSpc>
                <a:spcPct val="150000"/>
              </a:lnSpc>
              <a:defRPr/>
            </a:pPr>
            <a:endParaRPr lang="en-US" dirty="0"/>
          </a:p>
        </p:txBody>
      </p:sp>
      <p:sp>
        <p:nvSpPr>
          <p:cNvPr id="4" name="Slide Number Placeholder 3"/>
          <p:cNvSpPr>
            <a:spLocks noGrp="1"/>
          </p:cNvSpPr>
          <p:nvPr>
            <p:ph type="sldNum" sz="quarter" idx="10"/>
          </p:nvPr>
        </p:nvSpPr>
        <p:spPr/>
        <p:txBody>
          <a:bodyPr/>
          <a:lstStyle/>
          <a:p>
            <a:fld id="{7D0C29B6-46C2-4F80-8F04-B779F97DED80}"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4072811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2425" y="304800"/>
            <a:ext cx="3724275" cy="2794000"/>
          </a:xfrm>
        </p:spPr>
      </p:sp>
      <p:sp>
        <p:nvSpPr>
          <p:cNvPr id="3" name="Notes Placeholder 2"/>
          <p:cNvSpPr>
            <a:spLocks noGrp="1"/>
          </p:cNvSpPr>
          <p:nvPr>
            <p:ph type="body" idx="1"/>
          </p:nvPr>
        </p:nvSpPr>
        <p:spPr/>
        <p:txBody>
          <a:bodyPr/>
          <a:lstStyle/>
          <a:p>
            <a:pPr>
              <a:lnSpc>
                <a:spcPct val="150000"/>
              </a:lnSpc>
              <a:defRPr/>
            </a:pPr>
            <a:r>
              <a:rPr lang="en-US" dirty="0" err="1" smtClean="0"/>
              <a:t>Goldeisen</a:t>
            </a:r>
            <a:endParaRPr lang="en-US" dirty="0" smtClean="0"/>
          </a:p>
          <a:p>
            <a:pPr>
              <a:lnSpc>
                <a:spcPct val="150000"/>
              </a:lnSpc>
              <a:defRPr/>
            </a:pPr>
            <a:endParaRPr lang="en-US" dirty="0" smtClean="0"/>
          </a:p>
          <a:p>
            <a:pPr>
              <a:lnSpc>
                <a:spcPct val="150000"/>
              </a:lnSpc>
              <a:defRPr/>
            </a:pPr>
            <a:r>
              <a:rPr lang="en-US" dirty="0" smtClean="0"/>
              <a:t>Parents receive news and announcements from our school and from the school system via the HCPSS News service.</a:t>
            </a:r>
          </a:p>
          <a:p>
            <a:pPr>
              <a:lnSpc>
                <a:spcPct val="150000"/>
              </a:lnSpc>
              <a:defRPr/>
            </a:pPr>
            <a:r>
              <a:rPr lang="en-US" dirty="0" smtClean="0"/>
              <a:t>Parents are automatically registered for this service. Email messages are delivered to the contact information that you provide </a:t>
            </a:r>
            <a:r>
              <a:rPr lang="en-US" baseline="0" dirty="0" smtClean="0"/>
              <a:t>in the Family File. </a:t>
            </a:r>
            <a:endParaRPr lang="en-US" dirty="0" smtClean="0"/>
          </a:p>
          <a:p>
            <a:endParaRPr lang="en-US" dirty="0" smtClean="0"/>
          </a:p>
          <a:p>
            <a:r>
              <a:rPr lang="en-US" dirty="0" smtClean="0"/>
              <a:t>You will receive via email:</a:t>
            </a:r>
          </a:p>
          <a:p>
            <a:pPr marL="171450" indent="-171450">
              <a:buFont typeface="Arial"/>
              <a:buChar char="•"/>
            </a:pPr>
            <a:r>
              <a:rPr lang="en-US" dirty="0" smtClean="0"/>
              <a:t>School newsletters</a:t>
            </a:r>
            <a:r>
              <a:rPr lang="en-US" baseline="0" dirty="0" smtClean="0"/>
              <a:t> &amp; other communications</a:t>
            </a:r>
          </a:p>
          <a:p>
            <a:pPr marL="171450" indent="-171450">
              <a:buFont typeface="Arial"/>
              <a:buChar char="•"/>
            </a:pPr>
            <a:r>
              <a:rPr lang="en-US" dirty="0" smtClean="0"/>
              <a:t>System-level announcements</a:t>
            </a:r>
          </a:p>
          <a:p>
            <a:pPr marL="171450" indent="-171450">
              <a:buFont typeface="Arial"/>
              <a:buChar char="•"/>
            </a:pPr>
            <a:r>
              <a:rPr lang="en-US" dirty="0" smtClean="0"/>
              <a:t>Emergency notifications</a:t>
            </a:r>
            <a:r>
              <a:rPr lang="en-US" baseline="0" dirty="0" smtClean="0"/>
              <a:t> (school closings/delays).  </a:t>
            </a:r>
          </a:p>
          <a:p>
            <a:endParaRPr lang="en-US" baseline="0" dirty="0" smtClean="0"/>
          </a:p>
          <a:p>
            <a:pPr>
              <a:lnSpc>
                <a:spcPct val="150000"/>
              </a:lnSpc>
              <a:defRPr/>
            </a:pPr>
            <a:r>
              <a:rPr lang="en-US" dirty="0" smtClean="0"/>
              <a:t>Parents are given the option to receive text messages. New parents are sent a text message to opt-in for text alerts. – if you didn’t receive this, visit </a:t>
            </a:r>
            <a:r>
              <a:rPr lang="en-US" dirty="0" err="1" smtClean="0"/>
              <a:t>www.hcpss.org</a:t>
            </a:r>
            <a:r>
              <a:rPr lang="en-US" dirty="0" smtClean="0"/>
              <a:t>/</a:t>
            </a:r>
            <a:r>
              <a:rPr lang="en-US" dirty="0" err="1" smtClean="0"/>
              <a:t>hcpss</a:t>
            </a:r>
            <a:r>
              <a:rPr lang="en-US" dirty="0" smtClean="0"/>
              <a:t>-news/ to troubleshoot. Text alerts</a:t>
            </a:r>
            <a:r>
              <a:rPr lang="en-US" baseline="0" dirty="0" smtClean="0"/>
              <a:t> are sent to the mobile phone number identified in the Family File.</a:t>
            </a:r>
            <a:endParaRPr lang="en-US" dirty="0" smtClean="0"/>
          </a:p>
          <a:p>
            <a:pPr>
              <a:lnSpc>
                <a:spcPct val="150000"/>
              </a:lnSpc>
              <a:defRPr/>
            </a:pPr>
            <a:endParaRPr lang="en-US" dirty="0" smtClean="0"/>
          </a:p>
          <a:p>
            <a:pPr>
              <a:lnSpc>
                <a:spcPct val="150000"/>
              </a:lnSpc>
              <a:defRPr/>
            </a:pPr>
            <a:r>
              <a:rPr lang="en-US" dirty="0" smtClean="0"/>
              <a:t>If you were already opted-in to receive text messages last year, and your phone number has not changed, you do not need to opt-in again.</a:t>
            </a:r>
          </a:p>
          <a:p>
            <a:pPr>
              <a:lnSpc>
                <a:spcPct val="150000"/>
              </a:lnSpc>
              <a:defRPr/>
            </a:pPr>
            <a:endParaRPr lang="en-US" dirty="0" smtClean="0"/>
          </a:p>
          <a:p>
            <a:pPr>
              <a:lnSpc>
                <a:spcPct val="150000"/>
              </a:lnSpc>
              <a:defRPr/>
            </a:pPr>
            <a:r>
              <a:rPr lang="en-US" dirty="0" smtClean="0"/>
              <a:t>Community members and others can sign up for this messaging service at </a:t>
            </a:r>
            <a:r>
              <a:rPr lang="en-US" dirty="0" err="1" smtClean="0"/>
              <a:t>www.hcpss.com</a:t>
            </a:r>
            <a:r>
              <a:rPr lang="en-US" dirty="0" smtClean="0"/>
              <a:t>/</a:t>
            </a:r>
            <a:r>
              <a:rPr lang="en-US" dirty="0" err="1" smtClean="0"/>
              <a:t>hcpss</a:t>
            </a:r>
            <a:r>
              <a:rPr lang="en-US" dirty="0" smtClean="0"/>
              <a:t>-news (or visit the home page </a:t>
            </a:r>
            <a:r>
              <a:rPr lang="en-US" dirty="0" err="1" smtClean="0"/>
              <a:t>www.hcpss.org</a:t>
            </a:r>
            <a:r>
              <a:rPr lang="en-US" dirty="0" smtClean="0"/>
              <a:t>)</a:t>
            </a:r>
          </a:p>
          <a:p>
            <a:pPr marL="0" indent="0">
              <a:buFont typeface="Arial"/>
              <a:buNone/>
            </a:pPr>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D0C29B6-46C2-4F80-8F04-B779F97DED80}"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4072811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6063" y="304800"/>
            <a:ext cx="3724275" cy="2794000"/>
          </a:xfrm>
        </p:spPr>
      </p:sp>
      <p:sp>
        <p:nvSpPr>
          <p:cNvPr id="3" name="Notes Placeholder 2"/>
          <p:cNvSpPr>
            <a:spLocks noGrp="1"/>
          </p:cNvSpPr>
          <p:nvPr>
            <p:ph type="body" idx="1"/>
          </p:nvPr>
        </p:nvSpPr>
        <p:spPr/>
        <p:txBody>
          <a:bodyPr/>
          <a:lstStyle/>
          <a:p>
            <a:pPr>
              <a:lnSpc>
                <a:spcPct val="150000"/>
              </a:lnSpc>
              <a:defRPr/>
            </a:pPr>
            <a:r>
              <a:rPr lang="en-US" dirty="0" err="1" smtClean="0"/>
              <a:t>Goldeisen</a:t>
            </a:r>
            <a:endParaRPr lang="en-US" dirty="0" smtClean="0"/>
          </a:p>
          <a:p>
            <a:pPr>
              <a:lnSpc>
                <a:spcPct val="150000"/>
              </a:lnSpc>
              <a:defRPr/>
            </a:pPr>
            <a:endParaRPr lang="en-US" dirty="0" smtClean="0"/>
          </a:p>
          <a:p>
            <a:pPr>
              <a:lnSpc>
                <a:spcPct val="150000"/>
              </a:lnSpc>
              <a:defRPr/>
            </a:pPr>
            <a:r>
              <a:rPr lang="en-US" dirty="0" smtClean="0"/>
              <a:t>School </a:t>
            </a:r>
            <a:r>
              <a:rPr lang="en-US" dirty="0"/>
              <a:t>Delays and Closings (usually weather-related) are communicated through several channels:</a:t>
            </a:r>
          </a:p>
          <a:p>
            <a:endParaRPr lang="en-US" baseline="0" dirty="0" smtClean="0"/>
          </a:p>
          <a:p>
            <a:pPr marL="171450" indent="-171450">
              <a:lnSpc>
                <a:spcPct val="150000"/>
              </a:lnSpc>
              <a:buFont typeface="Arial"/>
              <a:buChar char="•"/>
              <a:defRPr/>
            </a:pPr>
            <a:r>
              <a:rPr lang="en-US" dirty="0"/>
              <a:t>HCPSS homepage: </a:t>
            </a:r>
            <a:r>
              <a:rPr lang="en-US" dirty="0" err="1"/>
              <a:t>www.hcpss.org</a:t>
            </a:r>
            <a:r>
              <a:rPr lang="en-US" dirty="0"/>
              <a:t> </a:t>
            </a:r>
            <a:r>
              <a:rPr lang="en-US" dirty="0" smtClean="0"/>
              <a:t>-this is the first and most</a:t>
            </a:r>
            <a:r>
              <a:rPr lang="en-US" baseline="0" dirty="0" smtClean="0"/>
              <a:t> complete source of information</a:t>
            </a:r>
            <a:endParaRPr lang="en-US" dirty="0"/>
          </a:p>
          <a:p>
            <a:pPr marL="171450" indent="-171450">
              <a:lnSpc>
                <a:spcPct val="150000"/>
              </a:lnSpc>
              <a:buFont typeface="Arial"/>
              <a:buChar char="•"/>
              <a:defRPr/>
            </a:pPr>
            <a:r>
              <a:rPr lang="en-US" dirty="0"/>
              <a:t>HCPSS News emails and texts</a:t>
            </a:r>
          </a:p>
          <a:p>
            <a:pPr marL="171450" indent="-171450">
              <a:lnSpc>
                <a:spcPct val="150000"/>
              </a:lnSpc>
              <a:buFont typeface="Arial"/>
              <a:buChar char="•"/>
              <a:defRPr/>
            </a:pPr>
            <a:r>
              <a:rPr lang="en-US" dirty="0"/>
              <a:t>Social media: Twitter &amp; Facebook</a:t>
            </a:r>
          </a:p>
          <a:p>
            <a:pPr marL="171450" indent="-171450">
              <a:lnSpc>
                <a:spcPct val="150000"/>
              </a:lnSpc>
              <a:buFont typeface="Arial"/>
              <a:buChar char="•"/>
              <a:defRPr/>
            </a:pPr>
            <a:r>
              <a:rPr lang="en-US" dirty="0"/>
              <a:t>HCPSS TV – channel 42 (Verizon) and 72 (Comcast</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7D0C29B6-46C2-4F80-8F04-B779F97DED80}"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4072811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304800"/>
            <a:ext cx="3724275" cy="2794000"/>
          </a:xfrm>
        </p:spPr>
      </p:sp>
      <p:sp>
        <p:nvSpPr>
          <p:cNvPr id="3" name="Notes Placeholder 2"/>
          <p:cNvSpPr>
            <a:spLocks noGrp="1"/>
          </p:cNvSpPr>
          <p:nvPr>
            <p:ph type="body" idx="1"/>
          </p:nvPr>
        </p:nvSpPr>
        <p:spPr/>
        <p:txBody>
          <a:bodyPr/>
          <a:lstStyle/>
          <a:p>
            <a:r>
              <a:rPr lang="en-US" dirty="0" err="1" smtClean="0"/>
              <a:t>Goldeisen</a:t>
            </a:r>
            <a:endParaRPr lang="en-US" dirty="0" smtClean="0"/>
          </a:p>
          <a:p>
            <a:endParaRPr lang="en-US" dirty="0" smtClean="0"/>
          </a:p>
          <a:p>
            <a:endParaRPr lang="en-US" dirty="0" smtClean="0"/>
          </a:p>
          <a:p>
            <a:r>
              <a:rPr lang="en-US" sz="1200" dirty="0" smtClean="0"/>
              <a:t>Our school</a:t>
            </a:r>
            <a:r>
              <a:rPr lang="en-US" sz="1200" baseline="0" dirty="0" smtClean="0"/>
              <a:t> website is a one-stop destination where you can quickly find: </a:t>
            </a:r>
          </a:p>
          <a:p>
            <a:pPr marL="171450" indent="-171450">
              <a:buFont typeface="Arial"/>
              <a:buChar char="•"/>
            </a:pPr>
            <a:r>
              <a:rPr lang="en-US" sz="1200" dirty="0" smtClean="0"/>
              <a:t>School calendar </a:t>
            </a:r>
          </a:p>
          <a:p>
            <a:pPr marL="285750" indent="-285750">
              <a:buFont typeface="Arial"/>
              <a:buChar char="•"/>
            </a:pPr>
            <a:r>
              <a:rPr lang="en-US" sz="1200" dirty="0" smtClean="0"/>
              <a:t>Announcements and news</a:t>
            </a:r>
          </a:p>
          <a:p>
            <a:pPr marL="285750" indent="-285750">
              <a:buFont typeface="Arial"/>
              <a:buChar char="•"/>
            </a:pPr>
            <a:r>
              <a:rPr lang="en-US" sz="1200" dirty="0" smtClean="0"/>
              <a:t>Academic departments</a:t>
            </a:r>
          </a:p>
          <a:p>
            <a:pPr marL="285750" indent="-285750">
              <a:buFont typeface="Arial"/>
              <a:buChar char="•"/>
            </a:pPr>
            <a:r>
              <a:rPr lang="en-US" sz="1200" dirty="0" smtClean="0"/>
              <a:t>Student activities, sports, clubs</a:t>
            </a:r>
          </a:p>
          <a:p>
            <a:pPr marL="285750" indent="-285750">
              <a:buFont typeface="Arial"/>
              <a:buChar char="•"/>
            </a:pPr>
            <a:r>
              <a:rPr lang="en-US" sz="1200" dirty="0" smtClean="0"/>
              <a:t>Staff directory and email links</a:t>
            </a:r>
          </a:p>
          <a:p>
            <a:pPr marL="285750" indent="-285750">
              <a:buFont typeface="Arial"/>
              <a:buChar char="•"/>
            </a:pPr>
            <a:r>
              <a:rPr lang="en-US" sz="1200" dirty="0" smtClean="0"/>
              <a:t>Quick</a:t>
            </a:r>
            <a:r>
              <a:rPr lang="en-US" sz="1200" baseline="0" dirty="0" smtClean="0"/>
              <a:t> </a:t>
            </a:r>
            <a:r>
              <a:rPr lang="en-US" sz="1200" dirty="0" smtClean="0"/>
              <a:t>Links to HCPSS Connect, system website, and other</a:t>
            </a:r>
            <a:r>
              <a:rPr lang="en-US" sz="1200" baseline="0" dirty="0" smtClean="0"/>
              <a:t> resources</a:t>
            </a:r>
            <a:endParaRPr lang="en-US" sz="1200" dirty="0" smtClean="0"/>
          </a:p>
          <a:p>
            <a:pPr marL="0" indent="0">
              <a:buFont typeface="Arial"/>
              <a:buNone/>
            </a:pPr>
            <a:endParaRPr lang="en-US" sz="1200" dirty="0" smtClean="0"/>
          </a:p>
          <a:p>
            <a:r>
              <a:rPr lang="en-US" dirty="0" smtClean="0"/>
              <a:t>It</a:t>
            </a:r>
            <a:r>
              <a:rPr lang="en-US" baseline="0" dirty="0" smtClean="0"/>
              <a:t> provides </a:t>
            </a:r>
            <a:r>
              <a:rPr lang="en-US" sz="1200" kern="1200" dirty="0" smtClean="0">
                <a:solidFill>
                  <a:schemeClr val="tx1"/>
                </a:solidFill>
                <a:effectLst/>
                <a:ea typeface="+mn-ea"/>
                <a:cs typeface="+mn-cs"/>
              </a:rPr>
              <a:t>mobile access and user-friendly navigation.</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0DC3A75-ED01-7E47-BE8B-DB71DE3AF7F5}"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637546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normAutofit/>
          </a:bodyPr>
          <a:lstStyle/>
          <a:p>
            <a:r>
              <a:rPr lang="en-US" dirty="0" err="1" smtClean="0"/>
              <a:t>Goldeisen</a:t>
            </a:r>
            <a:endParaRPr lang="en-US" baseline="0" dirty="0" smtClean="0"/>
          </a:p>
          <a:p>
            <a:endParaRPr lang="en-US" baseline="0" dirty="0" smtClean="0"/>
          </a:p>
          <a:p>
            <a:r>
              <a:rPr lang="en-US" baseline="0" dirty="0" smtClean="0"/>
              <a:t>Link to our social media sites:</a:t>
            </a:r>
          </a:p>
          <a:p>
            <a:pPr marL="171450" indent="-171450">
              <a:buFont typeface="Arial"/>
              <a:buChar char="•"/>
            </a:pPr>
            <a:r>
              <a:rPr lang="en-US" dirty="0" smtClean="0"/>
              <a:t>Get up-to-the</a:t>
            </a:r>
            <a:r>
              <a:rPr lang="en-US" baseline="0" dirty="0" smtClean="0"/>
              <a:t>-minute updates, news, student and school happenings, and announcements</a:t>
            </a:r>
          </a:p>
          <a:p>
            <a:pPr marL="171450" indent="-171450">
              <a:buFont typeface="Arial"/>
              <a:buChar char="•"/>
            </a:pPr>
            <a:r>
              <a:rPr lang="en-US" baseline="0" dirty="0" smtClean="0"/>
              <a:t>Interact with the school and system</a:t>
            </a:r>
          </a:p>
          <a:p>
            <a:endParaRPr lang="en-US" dirty="0"/>
          </a:p>
        </p:txBody>
      </p:sp>
      <p:sp>
        <p:nvSpPr>
          <p:cNvPr id="4" name="Slide Number Placeholder 3"/>
          <p:cNvSpPr>
            <a:spLocks noGrp="1"/>
          </p:cNvSpPr>
          <p:nvPr>
            <p:ph type="sldNum" sz="quarter" idx="10"/>
          </p:nvPr>
        </p:nvSpPr>
        <p:spPr/>
        <p:txBody>
          <a:bodyPr/>
          <a:lstStyle/>
          <a:p>
            <a:fld id="{9B064BB9-9AD0-CE4B-912B-27E016BE454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9563" y="304800"/>
            <a:ext cx="3724275" cy="2794000"/>
          </a:xfrm>
        </p:spPr>
      </p:sp>
      <p:sp>
        <p:nvSpPr>
          <p:cNvPr id="3" name="Notes Placeholder 2"/>
          <p:cNvSpPr>
            <a:spLocks noGrp="1"/>
          </p:cNvSpPr>
          <p:nvPr>
            <p:ph type="body" idx="1"/>
          </p:nvPr>
        </p:nvSpPr>
        <p:spPr>
          <a:xfrm>
            <a:off x="685800" y="3378200"/>
            <a:ext cx="5486400" cy="5008252"/>
          </a:xfrm>
        </p:spPr>
        <p:txBody>
          <a:bodyPr/>
          <a:lstStyle/>
          <a:p>
            <a:pPr>
              <a:lnSpc>
                <a:spcPct val="150000"/>
              </a:lnSpc>
              <a:defRPr/>
            </a:pPr>
            <a:r>
              <a:rPr lang="en-US" dirty="0" err="1" smtClean="0"/>
              <a:t>Goldeisen</a:t>
            </a:r>
            <a:endParaRPr lang="en-US" dirty="0" smtClean="0"/>
          </a:p>
          <a:p>
            <a:pPr>
              <a:lnSpc>
                <a:spcPct val="150000"/>
              </a:lnSpc>
              <a:defRPr/>
            </a:pPr>
            <a:endParaRPr lang="en-US" dirty="0" smtClean="0"/>
          </a:p>
          <a:p>
            <a:pPr>
              <a:lnSpc>
                <a:spcPct val="150000"/>
              </a:lnSpc>
              <a:defRPr/>
            </a:pPr>
            <a:r>
              <a:rPr lang="en-US" dirty="0" smtClean="0"/>
              <a:t>The </a:t>
            </a:r>
            <a:r>
              <a:rPr lang="en-US" dirty="0"/>
              <a:t>HCPSS Mobile App is available free to download for </a:t>
            </a:r>
            <a:r>
              <a:rPr lang="en-US" dirty="0" err="1"/>
              <a:t>iphones</a:t>
            </a:r>
            <a:r>
              <a:rPr lang="en-US" dirty="0"/>
              <a:t>, </a:t>
            </a:r>
            <a:r>
              <a:rPr lang="en-US" dirty="0" err="1"/>
              <a:t>iPad</a:t>
            </a:r>
            <a:r>
              <a:rPr lang="en-US" dirty="0"/>
              <a:t>, and Android devices in the app stores (search for “HCPSS”). </a:t>
            </a:r>
          </a:p>
          <a:p>
            <a:pPr>
              <a:lnSpc>
                <a:spcPct val="150000"/>
              </a:lnSpc>
              <a:defRPr/>
            </a:pPr>
            <a:endParaRPr lang="en-US" dirty="0"/>
          </a:p>
          <a:p>
            <a:pPr>
              <a:lnSpc>
                <a:spcPct val="150000"/>
              </a:lnSpc>
              <a:defRPr/>
            </a:pPr>
            <a:r>
              <a:rPr lang="en-US" dirty="0"/>
              <a:t>The app makes it quick and easy to find the information you need, when you need it. It provides:</a:t>
            </a:r>
          </a:p>
          <a:p>
            <a:pPr marL="280406" indent="-280406">
              <a:buFont typeface="Arial"/>
              <a:buChar char="•"/>
            </a:pPr>
            <a:endParaRPr lang="en-US" baseline="0" dirty="0" smtClean="0"/>
          </a:p>
          <a:p>
            <a:pPr marL="171450" indent="-171450">
              <a:lnSpc>
                <a:spcPct val="150000"/>
              </a:lnSpc>
              <a:buFont typeface="Arial"/>
              <a:buChar char="•"/>
              <a:defRPr/>
            </a:pPr>
            <a:r>
              <a:rPr lang="en-US" dirty="0"/>
              <a:t>Simplified access to information</a:t>
            </a:r>
          </a:p>
          <a:p>
            <a:pPr marL="171450" indent="-171450">
              <a:lnSpc>
                <a:spcPct val="150000"/>
              </a:lnSpc>
              <a:buFont typeface="Arial"/>
              <a:buChar char="•"/>
              <a:defRPr/>
            </a:pPr>
            <a:r>
              <a:rPr lang="en-US" dirty="0"/>
              <a:t>On-the-go access and quick links</a:t>
            </a:r>
          </a:p>
          <a:p>
            <a:pPr marL="171450" indent="-171450">
              <a:lnSpc>
                <a:spcPct val="150000"/>
              </a:lnSpc>
              <a:buFont typeface="Arial"/>
              <a:buChar char="•"/>
              <a:defRPr/>
            </a:pPr>
            <a:r>
              <a:rPr lang="en-US" dirty="0"/>
              <a:t>Compiles messages and calendar dates from multiple schools as well as district information, if you have children attending other schools as well. </a:t>
            </a:r>
          </a:p>
          <a:p>
            <a:pPr marL="171450" indent="-171450">
              <a:lnSpc>
                <a:spcPct val="150000"/>
              </a:lnSpc>
              <a:buFont typeface="Arial"/>
              <a:buChar char="•"/>
              <a:defRPr/>
            </a:pPr>
            <a:endParaRPr lang="en-US" dirty="0"/>
          </a:p>
        </p:txBody>
      </p:sp>
      <p:sp>
        <p:nvSpPr>
          <p:cNvPr id="4" name="Slide Number Placeholder 3"/>
          <p:cNvSpPr>
            <a:spLocks noGrp="1"/>
          </p:cNvSpPr>
          <p:nvPr>
            <p:ph type="sldNum" sz="quarter" idx="10"/>
          </p:nvPr>
        </p:nvSpPr>
        <p:spPr/>
        <p:txBody>
          <a:bodyPr/>
          <a:lstStyle/>
          <a:p>
            <a:pPr>
              <a:defRPr/>
            </a:pPr>
            <a:fld id="{D8ED2C0C-5C1E-450A-AAF4-1BC79DE065D1}" type="slidenum">
              <a:rPr lang="en-US" smtClean="0">
                <a:solidFill>
                  <a:prstClr val="black"/>
                </a:solidFill>
                <a:latin typeface="Calibri"/>
              </a:rPr>
              <a:pPr>
                <a:defRPr/>
              </a:pPr>
              <a:t>8</a:t>
            </a:fld>
            <a:endParaRPr lang="en-US" dirty="0">
              <a:solidFill>
                <a:prstClr val="black"/>
              </a:solidFill>
              <a:latin typeface="Calibri"/>
            </a:endParaRPr>
          </a:p>
        </p:txBody>
      </p:sp>
    </p:spTree>
    <p:extLst>
      <p:ext uri="{BB962C8B-B14F-4D97-AF65-F5344CB8AC3E}">
        <p14:creationId xmlns:p14="http://schemas.microsoft.com/office/powerpoint/2010/main" val="837172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8500" y="304800"/>
            <a:ext cx="3725863" cy="2794000"/>
          </a:xfrm>
        </p:spPr>
      </p:sp>
      <p:sp>
        <p:nvSpPr>
          <p:cNvPr id="3" name="Notes Placeholder 2"/>
          <p:cNvSpPr>
            <a:spLocks noGrp="1"/>
          </p:cNvSpPr>
          <p:nvPr>
            <p:ph type="body" idx="1"/>
          </p:nvPr>
        </p:nvSpPr>
        <p:spPr>
          <a:xfrm>
            <a:off x="685800" y="3162300"/>
            <a:ext cx="5486400" cy="5461000"/>
          </a:xfrm>
        </p:spPr>
        <p:txBody>
          <a:bodyPr/>
          <a:lstStyle/>
          <a:p>
            <a:pPr marL="0" marR="0" indent="0" algn="l" defTabSz="457200" rtl="0" eaLnBrk="1" fontAlgn="auto" latinLnBrk="0" hangingPunct="1">
              <a:lnSpc>
                <a:spcPts val="1740"/>
              </a:lnSpc>
              <a:buClrTx/>
              <a:buSzTx/>
              <a:buFontTx/>
              <a:buNone/>
              <a:tabLst/>
              <a:defRPr/>
            </a:pPr>
            <a:r>
              <a:rPr lang="en-US" b="1" baseline="0" dirty="0" smtClean="0"/>
              <a:t>Cam</a:t>
            </a:r>
          </a:p>
          <a:p>
            <a:pPr marL="0" marR="0" indent="0" algn="l" defTabSz="457200" rtl="0" eaLnBrk="1" fontAlgn="auto" latinLnBrk="0" hangingPunct="1">
              <a:lnSpc>
                <a:spcPts val="1740"/>
              </a:lnSpc>
              <a:buClrTx/>
              <a:buSzTx/>
              <a:buFontTx/>
              <a:buNone/>
              <a:tabLst/>
              <a:defRPr/>
            </a:pPr>
            <a:endParaRPr lang="en-US" b="1" baseline="0" dirty="0" smtClean="0"/>
          </a:p>
          <a:p>
            <a:pPr marL="0" marR="0" indent="0" algn="l" defTabSz="457200" rtl="0" eaLnBrk="1" fontAlgn="auto" latinLnBrk="0" hangingPunct="1">
              <a:lnSpc>
                <a:spcPts val="1740"/>
              </a:lnSpc>
              <a:buClrTx/>
              <a:buSzTx/>
              <a:buFontTx/>
              <a:buNone/>
              <a:tabLst/>
              <a:defRPr/>
            </a:pPr>
            <a:r>
              <a:rPr lang="en-US" b="1" baseline="0" dirty="0" smtClean="0"/>
              <a:t>HCPSS Connect </a:t>
            </a:r>
            <a:r>
              <a:rPr lang="en-US" baseline="0" dirty="0" smtClean="0"/>
              <a:t>is the one-stop portal to access Synergy, Canvas, and the Family File.</a:t>
            </a:r>
          </a:p>
          <a:p>
            <a:pPr>
              <a:lnSpc>
                <a:spcPts val="1740"/>
              </a:lnSpc>
            </a:pPr>
            <a:endParaRPr lang="en-US" baseline="0" dirty="0" smtClean="0"/>
          </a:p>
          <a:p>
            <a:pPr marL="0" marR="0" indent="0" algn="l" defTabSz="457200" rtl="0" eaLnBrk="1" fontAlgn="auto" latinLnBrk="0" hangingPunct="1">
              <a:lnSpc>
                <a:spcPts val="1740"/>
              </a:lnSpc>
              <a:buClrTx/>
              <a:buSzTx/>
              <a:buFontTx/>
              <a:buNone/>
              <a:tabLst/>
              <a:defRPr/>
            </a:pPr>
            <a:r>
              <a:rPr lang="en-US" b="0" i="0" u="none" strike="noStrike" kern="1200" dirty="0" smtClean="0">
                <a:solidFill>
                  <a:schemeClr val="tx1"/>
                </a:solidFill>
                <a:effectLst/>
              </a:rPr>
              <a:t>The </a:t>
            </a:r>
            <a:r>
              <a:rPr lang="en-US" b="1" i="0" u="none" strike="noStrike" kern="1200" dirty="0" smtClean="0">
                <a:solidFill>
                  <a:schemeClr val="tx1"/>
                </a:solidFill>
                <a:effectLst/>
              </a:rPr>
              <a:t>Synergy</a:t>
            </a:r>
            <a:r>
              <a:rPr lang="en-US" b="0" i="0" u="none" strike="noStrike" kern="1200" dirty="0" smtClean="0">
                <a:solidFill>
                  <a:schemeClr val="tx1"/>
                </a:solidFill>
                <a:effectLst/>
              </a:rPr>
              <a:t> Student Information is the source for official student records &amp; grades.</a:t>
            </a:r>
            <a:r>
              <a:rPr lang="en-US" b="0" i="0" u="none" strike="noStrike" kern="1200" baseline="0" dirty="0" smtClean="0">
                <a:solidFill>
                  <a:schemeClr val="tx1"/>
                </a:solidFill>
                <a:effectLst/>
              </a:rPr>
              <a:t> </a:t>
            </a:r>
          </a:p>
          <a:p>
            <a:pPr marL="0" marR="0" indent="0" algn="l" defTabSz="457200" rtl="0" eaLnBrk="1" fontAlgn="auto" latinLnBrk="0" hangingPunct="1">
              <a:lnSpc>
                <a:spcPts val="1740"/>
              </a:lnSpc>
              <a:buClrTx/>
              <a:buSzTx/>
              <a:buFontTx/>
              <a:buNone/>
              <a:tabLst/>
              <a:defRPr/>
            </a:pPr>
            <a:r>
              <a:rPr lang="en-US" b="0" i="0" u="none" strike="noStrike" kern="1200" dirty="0" smtClean="0">
                <a:solidFill>
                  <a:schemeClr val="tx1"/>
                </a:solidFill>
                <a:effectLst/>
              </a:rPr>
              <a:t>It gives teachers, administrators, and parents with the digital tools to easily access student information. </a:t>
            </a:r>
            <a:endParaRPr lang="en-US" b="0" i="0" u="none" strike="noStrike" kern="1200" baseline="0" dirty="0" smtClean="0">
              <a:solidFill>
                <a:schemeClr val="tx1"/>
              </a:solidFill>
              <a:effectLst/>
            </a:endParaRPr>
          </a:p>
          <a:p>
            <a:pPr marL="0" marR="0" indent="0" algn="l" defTabSz="457200" rtl="0" eaLnBrk="1" fontAlgn="auto" latinLnBrk="0" hangingPunct="1">
              <a:lnSpc>
                <a:spcPts val="1740"/>
              </a:lnSpc>
              <a:buClrTx/>
              <a:buSzTx/>
              <a:buFontTx/>
              <a:buNone/>
              <a:tabLst/>
              <a:defRPr/>
            </a:pPr>
            <a:endParaRPr lang="en-US" dirty="0" smtClean="0">
              <a:effectLst/>
            </a:endParaRPr>
          </a:p>
          <a:p>
            <a:pPr>
              <a:lnSpc>
                <a:spcPts val="1740"/>
              </a:lnSpc>
            </a:pPr>
            <a:r>
              <a:rPr lang="en-US" baseline="0" dirty="0" smtClean="0"/>
              <a:t>The </a:t>
            </a:r>
            <a:r>
              <a:rPr lang="en-US" b="1" baseline="0" dirty="0" smtClean="0"/>
              <a:t>Canvas Learning System </a:t>
            </a:r>
            <a:r>
              <a:rPr lang="en-US" baseline="0" dirty="0" smtClean="0"/>
              <a:t>gives teachers, parents, and students tools to communicate, collaborate, and connect. </a:t>
            </a:r>
          </a:p>
          <a:p>
            <a:pPr>
              <a:lnSpc>
                <a:spcPts val="1740"/>
              </a:lnSpc>
            </a:pPr>
            <a:endParaRPr lang="en-US" baseline="0" dirty="0" smtClean="0"/>
          </a:p>
          <a:p>
            <a:pPr>
              <a:lnSpc>
                <a:spcPts val="1740"/>
              </a:lnSpc>
            </a:pPr>
            <a:r>
              <a:rPr lang="en-US" baseline="0" dirty="0" smtClean="0"/>
              <a:t>Both systems are extremely easy to learn and to use.</a:t>
            </a:r>
          </a:p>
          <a:p>
            <a:pPr>
              <a:lnSpc>
                <a:spcPts val="1740"/>
              </a:lnSpc>
            </a:pPr>
            <a:endParaRPr lang="en-US" baseline="0" dirty="0" smtClean="0"/>
          </a:p>
          <a:p>
            <a:pPr>
              <a:lnSpc>
                <a:spcPts val="1740"/>
              </a:lnSpc>
            </a:pPr>
            <a:r>
              <a:rPr lang="en-US" baseline="0" dirty="0" smtClean="0"/>
              <a:t>Find full details and instructions online at </a:t>
            </a:r>
            <a:r>
              <a:rPr lang="en-US" b="1" baseline="0" dirty="0" err="1" smtClean="0"/>
              <a:t>www.hcpss.org</a:t>
            </a:r>
            <a:r>
              <a:rPr lang="en-US" b="1" baseline="0" dirty="0" smtClean="0"/>
              <a:t>/connect</a:t>
            </a:r>
          </a:p>
          <a:p>
            <a:pPr>
              <a:lnSpc>
                <a:spcPts val="1740"/>
              </a:lnSpc>
            </a:pPr>
            <a:endParaRPr lang="en-US" sz="1200" b="1" baseline="0" dirty="0" smtClean="0">
              <a:ea typeface="+mn-ea"/>
              <a:cs typeface="+mn-cs"/>
              <a:sym typeface="Raleway"/>
            </a:endParaRPr>
          </a:p>
          <a:p>
            <a:pPr marL="63500" lvl="0" indent="0" rtl="0">
              <a:lnSpc>
                <a:spcPts val="1740"/>
              </a:lnSpc>
              <a:buSzPct val="100000"/>
              <a:buFont typeface="Raleway"/>
              <a:buNone/>
            </a:pPr>
            <a:endParaRPr lang="en-US" sz="1200" b="1" baseline="0" dirty="0" smtClean="0">
              <a:ea typeface="+mn-ea"/>
              <a:cs typeface="+mn-cs"/>
              <a:sym typeface="Raleway"/>
            </a:endParaRPr>
          </a:p>
          <a:p>
            <a:pPr marL="63500" lvl="0" indent="-63500" rtl="0">
              <a:lnSpc>
                <a:spcPts val="1740"/>
              </a:lnSpc>
              <a:buSzPct val="100000"/>
              <a:buFont typeface="Raleway"/>
              <a:buNone/>
            </a:pPr>
            <a:r>
              <a:rPr lang="en-US" sz="1200" b="1" baseline="0" dirty="0" smtClean="0">
                <a:ea typeface="+mn-ea"/>
                <a:cs typeface="+mn-cs"/>
                <a:sym typeface="Raleway"/>
              </a:rPr>
              <a:t>Benefits of HCPSS Connect for Parents, Students &amp; Teachers:</a:t>
            </a:r>
          </a:p>
          <a:p>
            <a:pPr indent="-171450">
              <a:lnSpc>
                <a:spcPts val="1740"/>
              </a:lnSpc>
              <a:buSzPct val="100000"/>
              <a:buFont typeface="Arial"/>
              <a:buChar char="•"/>
            </a:pPr>
            <a:r>
              <a:rPr lang="en-US" dirty="0" smtClean="0">
                <a:sym typeface="Raleway"/>
              </a:rPr>
              <a:t>Improved &amp; consistent user experience</a:t>
            </a:r>
          </a:p>
          <a:p>
            <a:pPr indent="-171450">
              <a:lnSpc>
                <a:spcPts val="1740"/>
              </a:lnSpc>
              <a:buSzPct val="100000"/>
              <a:buFont typeface="Arial"/>
              <a:buChar char="•"/>
            </a:pPr>
            <a:r>
              <a:rPr lang="en-US" dirty="0" smtClean="0">
                <a:sym typeface="Raleway"/>
              </a:rPr>
              <a:t>Common digital platform for all schools &amp; grades</a:t>
            </a:r>
          </a:p>
          <a:p>
            <a:pPr indent="-171450">
              <a:lnSpc>
                <a:spcPts val="1740"/>
              </a:lnSpc>
              <a:buSzPct val="100000"/>
              <a:buFont typeface="Arial"/>
              <a:buChar char="•"/>
            </a:pPr>
            <a:r>
              <a:rPr lang="en-US" dirty="0" smtClean="0">
                <a:sym typeface="Raleway"/>
              </a:rPr>
              <a:t>Improved communication and</a:t>
            </a:r>
            <a:r>
              <a:rPr lang="en-US" baseline="0" dirty="0" smtClean="0">
                <a:sym typeface="Raleway"/>
              </a:rPr>
              <a:t> </a:t>
            </a:r>
            <a:r>
              <a:rPr lang="en-US" dirty="0" smtClean="0">
                <a:sym typeface="Raleway"/>
              </a:rPr>
              <a:t>collaboration</a:t>
            </a:r>
          </a:p>
          <a:p>
            <a:pPr indent="-171450">
              <a:lnSpc>
                <a:spcPts val="1740"/>
              </a:lnSpc>
              <a:buFont typeface="Arial"/>
              <a:buChar char="•"/>
            </a:pPr>
            <a:r>
              <a:rPr lang="en-US" dirty="0" smtClean="0"/>
              <a:t>Anytime/anywhere across multiple devices</a:t>
            </a:r>
          </a:p>
          <a:p>
            <a:pPr indent="-171450">
              <a:lnSpc>
                <a:spcPts val="1740"/>
              </a:lnSpc>
              <a:buFont typeface="Arial"/>
              <a:buChar char="•"/>
            </a:pPr>
            <a:r>
              <a:rPr lang="en-US" dirty="0" smtClean="0"/>
              <a:t>Single sign-on - 1 user/pass for HCPSS Connect</a:t>
            </a:r>
          </a:p>
          <a:p>
            <a:pPr marL="171450" indent="-171450">
              <a:lnSpc>
                <a:spcPts val="1740"/>
              </a:lnSpc>
              <a:buFont typeface="Arial"/>
              <a:buChar char="•"/>
            </a:pPr>
            <a:endParaRPr lang="en-US" b="1" baseline="0" dirty="0" smtClean="0"/>
          </a:p>
        </p:txBody>
      </p:sp>
      <p:sp>
        <p:nvSpPr>
          <p:cNvPr id="4" name="Slide Number Placeholder 3"/>
          <p:cNvSpPr>
            <a:spLocks noGrp="1"/>
          </p:cNvSpPr>
          <p:nvPr>
            <p:ph type="sldNum" sz="quarter" idx="10"/>
          </p:nvPr>
        </p:nvSpPr>
        <p:spPr/>
        <p:txBody>
          <a:bodyPr/>
          <a:lstStyle/>
          <a:p>
            <a:fld id="{58718399-4142-7244-B78B-A3EB6599F2DA}"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953828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3290645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1310941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773323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30461" y="4777383"/>
            <a:ext cx="7483078" cy="1062633"/>
          </a:xfrm>
          <a:prstGeom prst="rect">
            <a:avLst/>
          </a:prstGeom>
        </p:spPr>
        <p:txBody>
          <a:bodyPr/>
          <a:lstStyle/>
          <a:p>
            <a:pPr lvl="0">
              <a:defRPr sz="1800">
                <a:solidFill>
                  <a:srgbClr val="000000"/>
                </a:solidFill>
              </a:defRPr>
            </a:pPr>
            <a:r>
              <a:rPr sz="5100">
                <a:solidFill>
                  <a:srgbClr val="FFFFFF"/>
                </a:solidFill>
              </a:rPr>
              <a:t>Title Text</a:t>
            </a:r>
          </a:p>
        </p:txBody>
      </p:sp>
      <p:sp>
        <p:nvSpPr>
          <p:cNvPr id="9" name="Shape 9"/>
          <p:cNvSpPr>
            <a:spLocks noGrp="1"/>
          </p:cNvSpPr>
          <p:nvPr>
            <p:ph type="body" idx="1"/>
          </p:nvPr>
        </p:nvSpPr>
        <p:spPr>
          <a:xfrm>
            <a:off x="830461" y="5893594"/>
            <a:ext cx="7483078" cy="660797"/>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pPr lvl="0">
              <a:defRPr sz="1800">
                <a:solidFill>
                  <a:srgbClr val="000000"/>
                </a:solidFill>
              </a:defRPr>
            </a:pPr>
            <a:r>
              <a:rPr sz="2500">
                <a:solidFill>
                  <a:srgbClr val="FFFFFF"/>
                </a:solidFill>
              </a:rPr>
              <a:t>Body Level One</a:t>
            </a:r>
          </a:p>
          <a:p>
            <a:pPr lvl="1">
              <a:defRPr sz="1800">
                <a:solidFill>
                  <a:srgbClr val="000000"/>
                </a:solidFill>
              </a:defRPr>
            </a:pPr>
            <a:r>
              <a:rPr sz="2500">
                <a:solidFill>
                  <a:srgbClr val="FFFFFF"/>
                </a:solidFill>
              </a:rPr>
              <a:t>Body Level Two</a:t>
            </a:r>
          </a:p>
          <a:p>
            <a:pPr lvl="2">
              <a:defRPr sz="1800">
                <a:solidFill>
                  <a:srgbClr val="000000"/>
                </a:solidFill>
              </a:defRPr>
            </a:pPr>
            <a:r>
              <a:rPr sz="2500">
                <a:solidFill>
                  <a:srgbClr val="FFFFFF"/>
                </a:solidFill>
              </a:rPr>
              <a:t>Body Level Three</a:t>
            </a:r>
          </a:p>
          <a:p>
            <a:pPr lvl="3">
              <a:defRPr sz="1800">
                <a:solidFill>
                  <a:srgbClr val="000000"/>
                </a:solidFill>
              </a:defRPr>
            </a:pPr>
            <a:r>
              <a:rPr sz="2500">
                <a:solidFill>
                  <a:srgbClr val="FFFFFF"/>
                </a:solidFill>
              </a:rPr>
              <a:t>Body Level Four</a:t>
            </a:r>
          </a:p>
          <a:p>
            <a:pPr lvl="4">
              <a:defRPr sz="1800">
                <a:solidFill>
                  <a:srgbClr val="000000"/>
                </a:solidFill>
              </a:defRPr>
            </a:pPr>
            <a:r>
              <a:rPr sz="2500">
                <a:solidFill>
                  <a:srgbClr val="FFFFFF"/>
                </a:solidFill>
              </a:rPr>
              <a:t>Body Level Five</a:t>
            </a:r>
          </a:p>
        </p:txBody>
      </p:sp>
    </p:spTree>
    <p:extLst>
      <p:ext uri="{BB962C8B-B14F-4D97-AF65-F5344CB8AC3E}">
        <p14:creationId xmlns:p14="http://schemas.microsoft.com/office/powerpoint/2010/main" val="248755948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239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684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700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533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417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521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659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2735844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176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184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34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178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30461" y="4777383"/>
            <a:ext cx="7483078" cy="1062633"/>
          </a:xfrm>
          <a:prstGeom prst="rect">
            <a:avLst/>
          </a:prstGeom>
        </p:spPr>
        <p:txBody>
          <a:bodyPr/>
          <a:lstStyle/>
          <a:p>
            <a:pPr lvl="0">
              <a:defRPr sz="1800">
                <a:solidFill>
                  <a:srgbClr val="000000"/>
                </a:solidFill>
              </a:defRPr>
            </a:pPr>
            <a:r>
              <a:rPr sz="5100">
                <a:solidFill>
                  <a:srgbClr val="FFFFFF"/>
                </a:solidFill>
              </a:rPr>
              <a:t>Title Text</a:t>
            </a:r>
          </a:p>
        </p:txBody>
      </p:sp>
      <p:sp>
        <p:nvSpPr>
          <p:cNvPr id="9" name="Shape 9"/>
          <p:cNvSpPr>
            <a:spLocks noGrp="1"/>
          </p:cNvSpPr>
          <p:nvPr>
            <p:ph type="body" idx="1"/>
          </p:nvPr>
        </p:nvSpPr>
        <p:spPr>
          <a:xfrm>
            <a:off x="830461" y="5893594"/>
            <a:ext cx="7483078" cy="660797"/>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pPr lvl="0">
              <a:defRPr sz="1800">
                <a:solidFill>
                  <a:srgbClr val="000000"/>
                </a:solidFill>
              </a:defRPr>
            </a:pPr>
            <a:r>
              <a:rPr sz="2500">
                <a:solidFill>
                  <a:srgbClr val="FFFFFF"/>
                </a:solidFill>
              </a:rPr>
              <a:t>Body Level One</a:t>
            </a:r>
          </a:p>
          <a:p>
            <a:pPr lvl="1">
              <a:defRPr sz="1800">
                <a:solidFill>
                  <a:srgbClr val="000000"/>
                </a:solidFill>
              </a:defRPr>
            </a:pPr>
            <a:r>
              <a:rPr sz="2500">
                <a:solidFill>
                  <a:srgbClr val="FFFFFF"/>
                </a:solidFill>
              </a:rPr>
              <a:t>Body Level Two</a:t>
            </a:r>
          </a:p>
          <a:p>
            <a:pPr lvl="2">
              <a:defRPr sz="1800">
                <a:solidFill>
                  <a:srgbClr val="000000"/>
                </a:solidFill>
              </a:defRPr>
            </a:pPr>
            <a:r>
              <a:rPr sz="2500">
                <a:solidFill>
                  <a:srgbClr val="FFFFFF"/>
                </a:solidFill>
              </a:rPr>
              <a:t>Body Level Three</a:t>
            </a:r>
          </a:p>
          <a:p>
            <a:pPr lvl="3">
              <a:defRPr sz="1800">
                <a:solidFill>
                  <a:srgbClr val="000000"/>
                </a:solidFill>
              </a:defRPr>
            </a:pPr>
            <a:r>
              <a:rPr sz="2500">
                <a:solidFill>
                  <a:srgbClr val="FFFFFF"/>
                </a:solidFill>
              </a:rPr>
              <a:t>Body Level Four</a:t>
            </a:r>
          </a:p>
          <a:p>
            <a:pPr lvl="4">
              <a:defRPr sz="1800">
                <a:solidFill>
                  <a:srgbClr val="000000"/>
                </a:solidFill>
              </a:defRPr>
            </a:pPr>
            <a:r>
              <a:rPr sz="2500">
                <a:solidFill>
                  <a:srgbClr val="FFFFFF"/>
                </a:solidFill>
              </a:rPr>
              <a:t>Body Level Five</a:t>
            </a:r>
          </a:p>
        </p:txBody>
      </p:sp>
    </p:spTree>
    <p:extLst>
      <p:ext uri="{BB962C8B-B14F-4D97-AF65-F5344CB8AC3E}">
        <p14:creationId xmlns:p14="http://schemas.microsoft.com/office/powerpoint/2010/main" val="262881790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539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153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628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303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475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B4427-210D-5043-8B67-3076FADFD8C3}"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3151812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122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518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129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614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815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933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30461" y="4777385"/>
            <a:ext cx="7483078" cy="1062633"/>
          </a:xfrm>
          <a:prstGeom prst="rect">
            <a:avLst/>
          </a:prstGeom>
        </p:spPr>
        <p:txBody>
          <a:bodyPr/>
          <a:lstStyle/>
          <a:p>
            <a:pPr lvl="0">
              <a:defRPr sz="1800">
                <a:solidFill>
                  <a:srgbClr val="000000"/>
                </a:solidFill>
              </a:defRPr>
            </a:pPr>
            <a:r>
              <a:rPr sz="5100">
                <a:solidFill>
                  <a:srgbClr val="FFFFFF"/>
                </a:solidFill>
              </a:rPr>
              <a:t>Title Text</a:t>
            </a:r>
          </a:p>
        </p:txBody>
      </p:sp>
      <p:sp>
        <p:nvSpPr>
          <p:cNvPr id="9" name="Shape 9"/>
          <p:cNvSpPr>
            <a:spLocks noGrp="1"/>
          </p:cNvSpPr>
          <p:nvPr>
            <p:ph type="body" idx="1"/>
          </p:nvPr>
        </p:nvSpPr>
        <p:spPr>
          <a:xfrm>
            <a:off x="830461" y="5893595"/>
            <a:ext cx="7483078" cy="660797"/>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pPr lvl="0">
              <a:defRPr sz="1800">
                <a:solidFill>
                  <a:srgbClr val="000000"/>
                </a:solidFill>
              </a:defRPr>
            </a:pPr>
            <a:r>
              <a:rPr sz="2500">
                <a:solidFill>
                  <a:srgbClr val="FFFFFF"/>
                </a:solidFill>
              </a:rPr>
              <a:t>Body Level One</a:t>
            </a:r>
          </a:p>
          <a:p>
            <a:pPr lvl="1">
              <a:defRPr sz="1800">
                <a:solidFill>
                  <a:srgbClr val="000000"/>
                </a:solidFill>
              </a:defRPr>
            </a:pPr>
            <a:r>
              <a:rPr sz="2500">
                <a:solidFill>
                  <a:srgbClr val="FFFFFF"/>
                </a:solidFill>
              </a:rPr>
              <a:t>Body Level Two</a:t>
            </a:r>
          </a:p>
          <a:p>
            <a:pPr lvl="2">
              <a:defRPr sz="1800">
                <a:solidFill>
                  <a:srgbClr val="000000"/>
                </a:solidFill>
              </a:defRPr>
            </a:pPr>
            <a:r>
              <a:rPr sz="2500">
                <a:solidFill>
                  <a:srgbClr val="FFFFFF"/>
                </a:solidFill>
              </a:rPr>
              <a:t>Body Level Three</a:t>
            </a:r>
          </a:p>
          <a:p>
            <a:pPr lvl="3">
              <a:defRPr sz="1800">
                <a:solidFill>
                  <a:srgbClr val="000000"/>
                </a:solidFill>
              </a:defRPr>
            </a:pPr>
            <a:r>
              <a:rPr sz="2500">
                <a:solidFill>
                  <a:srgbClr val="FFFFFF"/>
                </a:solidFill>
              </a:rPr>
              <a:t>Body Level Four</a:t>
            </a:r>
          </a:p>
          <a:p>
            <a:pPr lvl="4">
              <a:defRPr sz="1800">
                <a:solidFill>
                  <a:srgbClr val="000000"/>
                </a:solidFill>
              </a:defRPr>
            </a:pPr>
            <a:r>
              <a:rPr sz="2500">
                <a:solidFill>
                  <a:srgbClr val="FFFFFF"/>
                </a:solidFill>
              </a:rPr>
              <a:t>Body Level Five</a:t>
            </a:r>
          </a:p>
        </p:txBody>
      </p:sp>
    </p:spTree>
    <p:extLst>
      <p:ext uri="{BB962C8B-B14F-4D97-AF65-F5344CB8AC3E}">
        <p14:creationId xmlns:p14="http://schemas.microsoft.com/office/powerpoint/2010/main" val="106557218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6AAD01-A063-403F-B0D8-F018057D4C96}" type="datetimeFigureOut">
              <a:rPr lang="en-US" smtClean="0">
                <a:solidFill>
                  <a:prstClr val="black">
                    <a:tint val="75000"/>
                  </a:prstClr>
                </a:solidFill>
                <a:latin typeface="Calibri"/>
              </a:rPr>
              <a:pPr/>
              <a:t>9/1/2016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B9E578-EC44-43AD-9AF5-8BECEEECD8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18794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AAD01-A063-403F-B0D8-F018057D4C96}" type="datetimeFigureOut">
              <a:rPr lang="en-US" smtClean="0">
                <a:solidFill>
                  <a:prstClr val="black">
                    <a:tint val="75000"/>
                  </a:prstClr>
                </a:solidFill>
                <a:latin typeface="Calibri"/>
              </a:rPr>
              <a:pPr/>
              <a:t>9/1/2016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B9E578-EC44-43AD-9AF5-8BECEEECD8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37756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6AAD01-A063-403F-B0D8-F018057D4C96}" type="datetimeFigureOut">
              <a:rPr lang="en-US" smtClean="0">
                <a:solidFill>
                  <a:prstClr val="black">
                    <a:tint val="75000"/>
                  </a:prstClr>
                </a:solidFill>
                <a:latin typeface="Calibri"/>
              </a:rPr>
              <a:pPr/>
              <a:t>9/1/2016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B9E578-EC44-43AD-9AF5-8BECEEECD8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2535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B4427-210D-5043-8B67-3076FADFD8C3}"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3969605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6AAD01-A063-403F-B0D8-F018057D4C96}" type="datetimeFigureOut">
              <a:rPr lang="en-US" smtClean="0">
                <a:solidFill>
                  <a:prstClr val="black">
                    <a:tint val="75000"/>
                  </a:prstClr>
                </a:solidFill>
                <a:latin typeface="Calibri"/>
              </a:rPr>
              <a:pPr/>
              <a:t>9/1/2016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B9E578-EC44-43AD-9AF5-8BECEEECD8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15817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6AAD01-A063-403F-B0D8-F018057D4C96}" type="datetimeFigureOut">
              <a:rPr lang="en-US" smtClean="0">
                <a:solidFill>
                  <a:prstClr val="black">
                    <a:tint val="75000"/>
                  </a:prstClr>
                </a:solidFill>
                <a:latin typeface="Calibri"/>
              </a:rPr>
              <a:pPr/>
              <a:t>9/1/2016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5B9E578-EC44-43AD-9AF5-8BECEEECD8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7710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6AAD01-A063-403F-B0D8-F018057D4C96}" type="datetimeFigureOut">
              <a:rPr lang="en-US" smtClean="0">
                <a:solidFill>
                  <a:prstClr val="black">
                    <a:tint val="75000"/>
                  </a:prstClr>
                </a:solidFill>
                <a:latin typeface="Calibri"/>
              </a:rPr>
              <a:pPr/>
              <a:t>9/1/2016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5B9E578-EC44-43AD-9AF5-8BECEEECD8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9572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6AAD01-A063-403F-B0D8-F018057D4C96}" type="datetimeFigureOut">
              <a:rPr lang="en-US" smtClean="0">
                <a:solidFill>
                  <a:prstClr val="black">
                    <a:tint val="75000"/>
                  </a:prstClr>
                </a:solidFill>
                <a:latin typeface="Calibri"/>
              </a:rPr>
              <a:pPr/>
              <a:t>9/1/2016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5B9E578-EC44-43AD-9AF5-8BECEEECD8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8203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6AAD01-A063-403F-B0D8-F018057D4C96}" type="datetimeFigureOut">
              <a:rPr lang="en-US" smtClean="0">
                <a:solidFill>
                  <a:prstClr val="black">
                    <a:tint val="75000"/>
                  </a:prstClr>
                </a:solidFill>
                <a:latin typeface="Calibri"/>
              </a:rPr>
              <a:pPr/>
              <a:t>9/1/2016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B9E578-EC44-43AD-9AF5-8BECEEECD8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802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6AAD01-A063-403F-B0D8-F018057D4C96}" type="datetimeFigureOut">
              <a:rPr lang="en-US" smtClean="0">
                <a:solidFill>
                  <a:prstClr val="black">
                    <a:tint val="75000"/>
                  </a:prstClr>
                </a:solidFill>
                <a:latin typeface="Calibri"/>
              </a:rPr>
              <a:pPr/>
              <a:t>9/1/2016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B9E578-EC44-43AD-9AF5-8BECEEECD8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92821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AAD01-A063-403F-B0D8-F018057D4C96}" type="datetimeFigureOut">
              <a:rPr lang="en-US" smtClean="0">
                <a:solidFill>
                  <a:prstClr val="black">
                    <a:tint val="75000"/>
                  </a:prstClr>
                </a:solidFill>
                <a:latin typeface="Calibri"/>
              </a:rPr>
              <a:pPr/>
              <a:t>9/1/2016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B9E578-EC44-43AD-9AF5-8BECEEECD8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0149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AAD01-A063-403F-B0D8-F018057D4C96}" type="datetimeFigureOut">
              <a:rPr lang="en-US" smtClean="0">
                <a:solidFill>
                  <a:prstClr val="black">
                    <a:tint val="75000"/>
                  </a:prstClr>
                </a:solidFill>
                <a:latin typeface="Calibri"/>
              </a:rPr>
              <a:pPr/>
              <a:t>9/1/2016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B9E578-EC44-43AD-9AF5-8BECEEECD87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58447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443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85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4427-210D-5043-8B67-3076FADFD8C3}"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12588453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8257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5416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2779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6525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8786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4902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9747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0370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021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30461" y="4777385"/>
            <a:ext cx="7483078" cy="1062633"/>
          </a:xfrm>
          <a:prstGeom prst="rect">
            <a:avLst/>
          </a:prstGeom>
        </p:spPr>
        <p:txBody>
          <a:bodyPr/>
          <a:lstStyle/>
          <a:p>
            <a:pPr lvl="0">
              <a:defRPr sz="1800">
                <a:solidFill>
                  <a:srgbClr val="000000"/>
                </a:solidFill>
              </a:defRPr>
            </a:pPr>
            <a:r>
              <a:rPr sz="5100">
                <a:solidFill>
                  <a:srgbClr val="FFFFFF"/>
                </a:solidFill>
              </a:rPr>
              <a:t>Title Text</a:t>
            </a:r>
          </a:p>
        </p:txBody>
      </p:sp>
      <p:sp>
        <p:nvSpPr>
          <p:cNvPr id="9" name="Shape 9"/>
          <p:cNvSpPr>
            <a:spLocks noGrp="1"/>
          </p:cNvSpPr>
          <p:nvPr>
            <p:ph type="body" idx="1"/>
          </p:nvPr>
        </p:nvSpPr>
        <p:spPr>
          <a:xfrm>
            <a:off x="830461" y="5893595"/>
            <a:ext cx="7483078" cy="660797"/>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pPr lvl="0">
              <a:defRPr sz="1800">
                <a:solidFill>
                  <a:srgbClr val="000000"/>
                </a:solidFill>
              </a:defRPr>
            </a:pPr>
            <a:r>
              <a:rPr sz="2500">
                <a:solidFill>
                  <a:srgbClr val="FFFFFF"/>
                </a:solidFill>
              </a:rPr>
              <a:t>Body Level One</a:t>
            </a:r>
          </a:p>
          <a:p>
            <a:pPr lvl="1">
              <a:defRPr sz="1800">
                <a:solidFill>
                  <a:srgbClr val="000000"/>
                </a:solidFill>
              </a:defRPr>
            </a:pPr>
            <a:r>
              <a:rPr sz="2500">
                <a:solidFill>
                  <a:srgbClr val="FFFFFF"/>
                </a:solidFill>
              </a:rPr>
              <a:t>Body Level Two</a:t>
            </a:r>
          </a:p>
          <a:p>
            <a:pPr lvl="2">
              <a:defRPr sz="1800">
                <a:solidFill>
                  <a:srgbClr val="000000"/>
                </a:solidFill>
              </a:defRPr>
            </a:pPr>
            <a:r>
              <a:rPr sz="2500">
                <a:solidFill>
                  <a:srgbClr val="FFFFFF"/>
                </a:solidFill>
              </a:rPr>
              <a:t>Body Level Three</a:t>
            </a:r>
          </a:p>
          <a:p>
            <a:pPr lvl="3">
              <a:defRPr sz="1800">
                <a:solidFill>
                  <a:srgbClr val="000000"/>
                </a:solidFill>
              </a:defRPr>
            </a:pPr>
            <a:r>
              <a:rPr sz="2500">
                <a:solidFill>
                  <a:srgbClr val="FFFFFF"/>
                </a:solidFill>
              </a:rPr>
              <a:t>Body Level Four</a:t>
            </a:r>
          </a:p>
          <a:p>
            <a:pPr lvl="4">
              <a:defRPr sz="1800">
                <a:solidFill>
                  <a:srgbClr val="000000"/>
                </a:solidFill>
              </a:defRPr>
            </a:pPr>
            <a:r>
              <a:rPr sz="2500">
                <a:solidFill>
                  <a:srgbClr val="FFFFFF"/>
                </a:solidFill>
              </a:rPr>
              <a:t>Body Level Five</a:t>
            </a:r>
          </a:p>
        </p:txBody>
      </p:sp>
    </p:spTree>
    <p:extLst>
      <p:ext uri="{BB962C8B-B14F-4D97-AF65-F5344CB8AC3E}">
        <p14:creationId xmlns:p14="http://schemas.microsoft.com/office/powerpoint/2010/main" val="298582887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3B4427-210D-5043-8B67-3076FADFD8C3}"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8435588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0871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1758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5977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6553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638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03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4824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9347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0312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236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B4427-210D-5043-8B67-3076FADFD8C3}"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22920843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951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30461" y="4777385"/>
            <a:ext cx="7483078" cy="1062633"/>
          </a:xfrm>
          <a:prstGeom prst="rect">
            <a:avLst/>
          </a:prstGeom>
        </p:spPr>
        <p:txBody>
          <a:bodyPr/>
          <a:lstStyle/>
          <a:p>
            <a:pPr lvl="0">
              <a:defRPr sz="1800">
                <a:solidFill>
                  <a:srgbClr val="000000"/>
                </a:solidFill>
              </a:defRPr>
            </a:pPr>
            <a:r>
              <a:rPr sz="5100">
                <a:solidFill>
                  <a:srgbClr val="FFFFFF"/>
                </a:solidFill>
              </a:rPr>
              <a:t>Title Text</a:t>
            </a:r>
          </a:p>
        </p:txBody>
      </p:sp>
      <p:sp>
        <p:nvSpPr>
          <p:cNvPr id="9" name="Shape 9"/>
          <p:cNvSpPr>
            <a:spLocks noGrp="1"/>
          </p:cNvSpPr>
          <p:nvPr>
            <p:ph type="body" idx="1"/>
          </p:nvPr>
        </p:nvSpPr>
        <p:spPr>
          <a:xfrm>
            <a:off x="830461" y="5893595"/>
            <a:ext cx="7483078" cy="660797"/>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pPr lvl="0">
              <a:defRPr sz="1800">
                <a:solidFill>
                  <a:srgbClr val="000000"/>
                </a:solidFill>
              </a:defRPr>
            </a:pPr>
            <a:r>
              <a:rPr sz="2500">
                <a:solidFill>
                  <a:srgbClr val="FFFFFF"/>
                </a:solidFill>
              </a:rPr>
              <a:t>Body Level One</a:t>
            </a:r>
          </a:p>
          <a:p>
            <a:pPr lvl="1">
              <a:defRPr sz="1800">
                <a:solidFill>
                  <a:srgbClr val="000000"/>
                </a:solidFill>
              </a:defRPr>
            </a:pPr>
            <a:r>
              <a:rPr sz="2500">
                <a:solidFill>
                  <a:srgbClr val="FFFFFF"/>
                </a:solidFill>
              </a:rPr>
              <a:t>Body Level Two</a:t>
            </a:r>
          </a:p>
          <a:p>
            <a:pPr lvl="2">
              <a:defRPr sz="1800">
                <a:solidFill>
                  <a:srgbClr val="000000"/>
                </a:solidFill>
              </a:defRPr>
            </a:pPr>
            <a:r>
              <a:rPr sz="2500">
                <a:solidFill>
                  <a:srgbClr val="FFFFFF"/>
                </a:solidFill>
              </a:rPr>
              <a:t>Body Level Three</a:t>
            </a:r>
          </a:p>
          <a:p>
            <a:pPr lvl="3">
              <a:defRPr sz="1800">
                <a:solidFill>
                  <a:srgbClr val="000000"/>
                </a:solidFill>
              </a:defRPr>
            </a:pPr>
            <a:r>
              <a:rPr sz="2500">
                <a:solidFill>
                  <a:srgbClr val="FFFFFF"/>
                </a:solidFill>
              </a:rPr>
              <a:t>Body Level Four</a:t>
            </a:r>
          </a:p>
          <a:p>
            <a:pPr lvl="4">
              <a:defRPr sz="1800">
                <a:solidFill>
                  <a:srgbClr val="000000"/>
                </a:solidFill>
              </a:defRPr>
            </a:pPr>
            <a:r>
              <a:rPr sz="2500">
                <a:solidFill>
                  <a:srgbClr val="FFFFFF"/>
                </a:solidFill>
              </a:rPr>
              <a:t>Body Level Five</a:t>
            </a:r>
          </a:p>
        </p:txBody>
      </p:sp>
    </p:spTree>
    <p:extLst>
      <p:ext uri="{BB962C8B-B14F-4D97-AF65-F5344CB8AC3E}">
        <p14:creationId xmlns:p14="http://schemas.microsoft.com/office/powerpoint/2010/main" val="295469881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6407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9515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2480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8948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1321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3599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6523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23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B4427-210D-5043-8B67-3076FADFD8C3}"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22148275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0097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0250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1261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30461" y="4777383"/>
            <a:ext cx="7483078" cy="1062633"/>
          </a:xfrm>
          <a:prstGeom prst="rect">
            <a:avLst/>
          </a:prstGeom>
        </p:spPr>
        <p:txBody>
          <a:bodyPr/>
          <a:lstStyle/>
          <a:p>
            <a:pPr lvl="0">
              <a:defRPr sz="1800">
                <a:solidFill>
                  <a:srgbClr val="000000"/>
                </a:solidFill>
              </a:defRPr>
            </a:pPr>
            <a:r>
              <a:rPr sz="5100">
                <a:solidFill>
                  <a:srgbClr val="FFFFFF"/>
                </a:solidFill>
              </a:rPr>
              <a:t>Title Text</a:t>
            </a:r>
          </a:p>
        </p:txBody>
      </p:sp>
      <p:sp>
        <p:nvSpPr>
          <p:cNvPr id="9" name="Shape 9"/>
          <p:cNvSpPr>
            <a:spLocks noGrp="1"/>
          </p:cNvSpPr>
          <p:nvPr>
            <p:ph type="body" idx="1"/>
          </p:nvPr>
        </p:nvSpPr>
        <p:spPr>
          <a:xfrm>
            <a:off x="830461" y="5893594"/>
            <a:ext cx="7483078" cy="660797"/>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pPr lvl="0">
              <a:defRPr sz="1800">
                <a:solidFill>
                  <a:srgbClr val="000000"/>
                </a:solidFill>
              </a:defRPr>
            </a:pPr>
            <a:r>
              <a:rPr sz="2500">
                <a:solidFill>
                  <a:srgbClr val="FFFFFF"/>
                </a:solidFill>
              </a:rPr>
              <a:t>Body Level One</a:t>
            </a:r>
          </a:p>
          <a:p>
            <a:pPr lvl="1">
              <a:defRPr sz="1800">
                <a:solidFill>
                  <a:srgbClr val="000000"/>
                </a:solidFill>
              </a:defRPr>
            </a:pPr>
            <a:r>
              <a:rPr sz="2500">
                <a:solidFill>
                  <a:srgbClr val="FFFFFF"/>
                </a:solidFill>
              </a:rPr>
              <a:t>Body Level Two</a:t>
            </a:r>
          </a:p>
          <a:p>
            <a:pPr lvl="2">
              <a:defRPr sz="1800">
                <a:solidFill>
                  <a:srgbClr val="000000"/>
                </a:solidFill>
              </a:defRPr>
            </a:pPr>
            <a:r>
              <a:rPr sz="2500">
                <a:solidFill>
                  <a:srgbClr val="FFFFFF"/>
                </a:solidFill>
              </a:rPr>
              <a:t>Body Level Three</a:t>
            </a:r>
          </a:p>
          <a:p>
            <a:pPr lvl="3">
              <a:defRPr sz="1800">
                <a:solidFill>
                  <a:srgbClr val="000000"/>
                </a:solidFill>
              </a:defRPr>
            </a:pPr>
            <a:r>
              <a:rPr sz="2500">
                <a:solidFill>
                  <a:srgbClr val="FFFFFF"/>
                </a:solidFill>
              </a:rPr>
              <a:t>Body Level Four</a:t>
            </a:r>
          </a:p>
          <a:p>
            <a:pPr lvl="4">
              <a:defRPr sz="1800">
                <a:solidFill>
                  <a:srgbClr val="000000"/>
                </a:solidFill>
              </a:defRPr>
            </a:pPr>
            <a:r>
              <a:rPr sz="2500">
                <a:solidFill>
                  <a:srgbClr val="FFFFFF"/>
                </a:solidFill>
              </a:rPr>
              <a:t>Body Level Five</a:t>
            </a:r>
          </a:p>
        </p:txBody>
      </p:sp>
    </p:spTree>
    <p:extLst>
      <p:ext uri="{BB962C8B-B14F-4D97-AF65-F5344CB8AC3E}">
        <p14:creationId xmlns:p14="http://schemas.microsoft.com/office/powerpoint/2010/main" val="59887272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B4427-210D-5043-8B67-3076FADFD8C3}"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ACC80-A9E8-F941-8FAE-ED9965793AEB}" type="slidenum">
              <a:rPr lang="en-US" smtClean="0"/>
              <a:t>‹#›</a:t>
            </a:fld>
            <a:endParaRPr lang="en-US"/>
          </a:p>
        </p:txBody>
      </p:sp>
    </p:spTree>
    <p:extLst>
      <p:ext uri="{BB962C8B-B14F-4D97-AF65-F5344CB8AC3E}">
        <p14:creationId xmlns:p14="http://schemas.microsoft.com/office/powerpoint/2010/main" val="2330038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7F3B4427-210D-5043-8B67-3076FADFD8C3}" type="datetimeFigureOut">
              <a:rPr lang="en-US" smtClean="0"/>
              <a:pPr/>
              <a:t>9/1/2016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8B9ACC80-A9E8-F941-8FAE-ED9965793AEB}" type="slidenum">
              <a:rPr lang="en-US" smtClean="0"/>
              <a:pPr/>
              <a:t>‹#›</a:t>
            </a:fld>
            <a:endParaRPr lang="en-US" dirty="0"/>
          </a:p>
        </p:txBody>
      </p:sp>
    </p:spTree>
    <p:extLst>
      <p:ext uri="{BB962C8B-B14F-4D97-AF65-F5344CB8AC3E}">
        <p14:creationId xmlns:p14="http://schemas.microsoft.com/office/powerpoint/2010/main" val="2414588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7F3B4427-210D-5043-8B67-3076FADFD8C3}" type="datetimeFigureOut">
              <a:rPr lang="en-US" smtClean="0">
                <a:solidFill>
                  <a:prstClr val="black">
                    <a:tint val="75000"/>
                  </a:prstClr>
                </a:solidFill>
              </a:rPr>
              <a:pPr/>
              <a:t>9/1/2016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8B9ACC80-A9E8-F941-8FAE-ED9965793A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511389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a:defRPr>
            </a:lvl1pPr>
          </a:lstStyle>
          <a:p>
            <a:fld id="{7F3B4427-210D-5043-8B67-3076FADFD8C3}" type="datetimeFigureOut">
              <a:rPr lang="en-US" smtClean="0">
                <a:solidFill>
                  <a:prstClr val="black">
                    <a:tint val="75000"/>
                  </a:prstClr>
                </a:solidFill>
              </a:rPr>
              <a:pPr/>
              <a:t>9/1/2016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a:defRPr>
            </a:lvl1pPr>
          </a:lstStyle>
          <a:p>
            <a:fld id="{8B9ACC80-A9E8-F941-8FAE-ED9965793A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274492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457200" rtl="0" eaLnBrk="1" latinLnBrk="0" hangingPunct="1">
        <a:spcBef>
          <a:spcPct val="0"/>
        </a:spcBef>
        <a:buNone/>
        <a:defRPr sz="4400" kern="1200">
          <a:solidFill>
            <a:schemeClr val="tx1"/>
          </a:solidFill>
          <a:latin typeface="Calibri"/>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B6AAD01-A063-403F-B0D8-F018057D4C96}" type="datetimeFigureOut">
              <a:rPr lang="en-US" smtClean="0">
                <a:solidFill>
                  <a:prstClr val="black">
                    <a:tint val="75000"/>
                  </a:prstClr>
                </a:solidFill>
                <a:latin typeface="Calibri"/>
              </a:rPr>
              <a:pPr defTabSz="914400"/>
              <a:t>9/1/2016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5B9E578-EC44-43AD-9AF5-8BECEEECD874}"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540928550"/>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a:defRPr>
            </a:lvl1pPr>
          </a:lstStyle>
          <a:p>
            <a:fld id="{7F3B4427-210D-5043-8B67-3076FADFD8C3}" type="datetimeFigureOut">
              <a:rPr lang="en-US" smtClean="0">
                <a:solidFill>
                  <a:prstClr val="black">
                    <a:tint val="75000"/>
                  </a:prstClr>
                </a:solidFill>
              </a:rPr>
              <a:pPr/>
              <a:t>9/1/2016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a:defRPr>
            </a:lvl1pPr>
          </a:lstStyle>
          <a:p>
            <a:fld id="{8B9ACC80-A9E8-F941-8FAE-ED9965793A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362844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457200" rtl="0" eaLnBrk="1" latinLnBrk="0" hangingPunct="1">
        <a:spcBef>
          <a:spcPct val="0"/>
        </a:spcBef>
        <a:buNone/>
        <a:defRPr sz="4400" kern="1200">
          <a:solidFill>
            <a:schemeClr val="tx1"/>
          </a:solidFill>
          <a:latin typeface="Calibri"/>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a:defRPr>
            </a:lvl1pPr>
          </a:lstStyle>
          <a:p>
            <a:fld id="{7F3B4427-210D-5043-8B67-3076FADFD8C3}" type="datetimeFigureOut">
              <a:rPr lang="en-US" smtClean="0">
                <a:solidFill>
                  <a:prstClr val="black">
                    <a:tint val="75000"/>
                  </a:prstClr>
                </a:solidFill>
              </a:rPr>
              <a:pPr/>
              <a:t>9/1/2016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a:defRPr>
            </a:lvl1pPr>
          </a:lstStyle>
          <a:p>
            <a:fld id="{8B9ACC80-A9E8-F941-8FAE-ED9965793A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901073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defTabSz="457200" rtl="0" eaLnBrk="1" latinLnBrk="0" hangingPunct="1">
        <a:spcBef>
          <a:spcPct val="0"/>
        </a:spcBef>
        <a:buNone/>
        <a:defRPr sz="4400" kern="1200">
          <a:solidFill>
            <a:schemeClr val="tx1"/>
          </a:solidFill>
          <a:latin typeface="Calibri"/>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7F3B4427-210D-5043-8B67-3076FADFD8C3}" type="datetimeFigureOut">
              <a:rPr lang="en-US" smtClean="0">
                <a:solidFill>
                  <a:prstClr val="black">
                    <a:tint val="75000"/>
                  </a:prstClr>
                </a:solidFill>
              </a:rPr>
              <a:pPr/>
              <a:t>9/1/2016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8B9ACC80-A9E8-F941-8FAE-ED9965793A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924598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4.xml"/><Relationship Id="rId1" Type="http://schemas.openxmlformats.org/officeDocument/2006/relationships/themeOverride" Target="../theme/themeOverride3.xml"/><Relationship Id="rId5" Type="http://schemas.openxmlformats.org/officeDocument/2006/relationships/hyperlink" Target="http://www.hcpss.org/connect/" TargetMode="Externa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4.xml"/><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37.emf"/></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microsoft.com/office/2007/relationships/hdphoto" Target="../media/hdphoto7.wdp"/><Relationship Id="rId5" Type="http://schemas.openxmlformats.org/officeDocument/2006/relationships/image" Target="../media/image7.png"/><Relationship Id="rId10" Type="http://schemas.openxmlformats.org/officeDocument/2006/relationships/image" Target="../media/image9.png"/><Relationship Id="rId4" Type="http://schemas.microsoft.com/office/2007/relationships/hdphoto" Target="../media/hdphoto4.wdp"/><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0.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themeOverride" Target="../theme/themeOverride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hyperlink" Target="http://www.hcpss.org/conne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ramanidove\AppData\Local\Microsoft\Windows\INetCache\Content.Outlook\63RG5WTY\cove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1639"/>
            <a:ext cx="5127172" cy="686963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5127171" y="494173"/>
            <a:ext cx="3967843" cy="600661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dirty="0">
                <a:solidFill>
                  <a:srgbClr val="1F497D"/>
                </a:solidFill>
                <a:cs typeface="Arial"/>
              </a:rPr>
              <a:t>Back to School Night</a:t>
            </a:r>
            <a:r>
              <a:rPr lang="en-US" sz="5400" dirty="0">
                <a:solidFill>
                  <a:srgbClr val="1F497D"/>
                </a:solidFill>
                <a:cs typeface="Arial"/>
              </a:rPr>
              <a:t/>
            </a:r>
            <a:br>
              <a:rPr lang="en-US" sz="5400" dirty="0">
                <a:solidFill>
                  <a:srgbClr val="1F497D"/>
                </a:solidFill>
                <a:cs typeface="Arial"/>
              </a:rPr>
            </a:br>
            <a:endParaRPr lang="en-US" sz="5400" dirty="0" smtClean="0">
              <a:solidFill>
                <a:srgbClr val="1F497D"/>
              </a:solidFill>
              <a:cs typeface="Arial"/>
            </a:endParaRPr>
          </a:p>
          <a:p>
            <a:r>
              <a:rPr lang="en-US" sz="4800" dirty="0" err="1" smtClean="0">
                <a:solidFill>
                  <a:srgbClr val="00B25D"/>
                </a:solidFill>
              </a:rPr>
              <a:t>Marriotts</a:t>
            </a:r>
            <a:r>
              <a:rPr lang="en-US" sz="4800" dirty="0" smtClean="0">
                <a:solidFill>
                  <a:srgbClr val="00B25D"/>
                </a:solidFill>
              </a:rPr>
              <a:t> Ridge</a:t>
            </a:r>
          </a:p>
          <a:p>
            <a:r>
              <a:rPr lang="en-US" sz="4800" dirty="0" smtClean="0">
                <a:solidFill>
                  <a:srgbClr val="00B25D"/>
                </a:solidFill>
              </a:rPr>
              <a:t>High School</a:t>
            </a:r>
            <a:endParaRPr lang="en-US" sz="4800" dirty="0">
              <a:solidFill>
                <a:srgbClr val="00B25D"/>
              </a:solidFill>
            </a:endParaRPr>
          </a:p>
          <a:p>
            <a:r>
              <a:rPr lang="en-US" sz="900" dirty="0" smtClean="0">
                <a:solidFill>
                  <a:srgbClr val="0063A4"/>
                </a:solidFill>
              </a:rPr>
              <a:t> </a:t>
            </a:r>
            <a:r>
              <a:rPr lang="en-US" sz="4000" dirty="0" smtClean="0">
                <a:solidFill>
                  <a:srgbClr val="0063A4"/>
                </a:solidFill>
              </a:rPr>
              <a:t/>
            </a:r>
            <a:br>
              <a:rPr lang="en-US" sz="4000" dirty="0" smtClean="0">
                <a:solidFill>
                  <a:srgbClr val="0063A4"/>
                </a:solidFill>
              </a:rPr>
            </a:br>
            <a:endParaRPr lang="en-US" sz="4800" dirty="0">
              <a:solidFill>
                <a:srgbClr val="00B25D"/>
              </a:solidFill>
            </a:endParaRPr>
          </a:p>
        </p:txBody>
      </p:sp>
      <p:cxnSp>
        <p:nvCxnSpPr>
          <p:cNvPr id="5" name="Straight Connector 4"/>
          <p:cNvCxnSpPr/>
          <p:nvPr/>
        </p:nvCxnSpPr>
        <p:spPr>
          <a:xfrm>
            <a:off x="5114469" y="48981"/>
            <a:ext cx="0" cy="6838724"/>
          </a:xfrm>
          <a:prstGeom prst="line">
            <a:avLst/>
          </a:prstGeom>
          <a:ln>
            <a:solidFill>
              <a:srgbClr val="0063A4"/>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94146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14"/>
        <p:cNvGrpSpPr/>
        <p:nvPr/>
      </p:nvGrpSpPr>
      <p:grpSpPr>
        <a:xfrm>
          <a:off x="0" y="0"/>
          <a:ext cx="0" cy="0"/>
          <a:chOff x="0" y="0"/>
          <a:chExt cx="0" cy="0"/>
        </a:xfrm>
      </p:grpSpPr>
      <p:pic>
        <p:nvPicPr>
          <p:cNvPr id="117" name="Shape 11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306286" y="398141"/>
            <a:ext cx="6276137" cy="2353556"/>
          </a:xfrm>
          <a:prstGeom prst="rect">
            <a:avLst/>
          </a:prstGeom>
          <a:noFill/>
          <a:ln>
            <a:noFill/>
          </a:ln>
        </p:spPr>
      </p:pic>
      <p:sp>
        <p:nvSpPr>
          <p:cNvPr id="6" name="TextBox 5">
            <a:hlinkClick r:id="rId5"/>
          </p:cNvPr>
          <p:cNvSpPr txBox="1"/>
          <p:nvPr/>
        </p:nvSpPr>
        <p:spPr>
          <a:xfrm>
            <a:off x="1" y="5904029"/>
            <a:ext cx="9144000" cy="923331"/>
          </a:xfrm>
          <a:prstGeom prst="rect">
            <a:avLst/>
          </a:prstGeom>
          <a:solidFill>
            <a:srgbClr val="B8D87A"/>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6000">
                <a:solidFill>
                  <a:srgbClr val="1B4072"/>
                </a:solidFill>
              </a:defRPr>
            </a:lvl1pPr>
          </a:lstStyle>
          <a:p>
            <a:r>
              <a:rPr lang="en-US" dirty="0" err="1">
                <a:latin typeface="Calibri"/>
              </a:rPr>
              <a:t>www.hcpss.org</a:t>
            </a:r>
            <a:r>
              <a:rPr lang="en-US" dirty="0">
                <a:latin typeface="Calibri"/>
              </a:rPr>
              <a:t>/connect</a:t>
            </a:r>
          </a:p>
        </p:txBody>
      </p:sp>
      <p:sp>
        <p:nvSpPr>
          <p:cNvPr id="3" name="Rectangle 2"/>
          <p:cNvSpPr/>
          <p:nvPr/>
        </p:nvSpPr>
        <p:spPr>
          <a:xfrm>
            <a:off x="1895475" y="2891077"/>
            <a:ext cx="7085238" cy="2439642"/>
          </a:xfrm>
          <a:prstGeom prst="rect">
            <a:avLst/>
          </a:prstGeom>
        </p:spPr>
        <p:txBody>
          <a:bodyPr wrap="square">
            <a:spAutoFit/>
          </a:bodyPr>
          <a:lstStyle/>
          <a:p>
            <a:pPr marL="285750" indent="-285750">
              <a:lnSpc>
                <a:spcPct val="120000"/>
              </a:lnSpc>
              <a:buFont typeface="Arial"/>
              <a:buChar char="•"/>
            </a:pPr>
            <a:r>
              <a:rPr lang="en-US" sz="3200" dirty="0" smtClean="0">
                <a:solidFill>
                  <a:prstClr val="white"/>
                </a:solidFill>
                <a:latin typeface="Calibri"/>
              </a:rPr>
              <a:t>Parent contact information</a:t>
            </a:r>
          </a:p>
          <a:p>
            <a:pPr marL="285750" indent="-285750">
              <a:lnSpc>
                <a:spcPct val="120000"/>
              </a:lnSpc>
              <a:buFont typeface="Arial"/>
              <a:buChar char="•"/>
            </a:pPr>
            <a:r>
              <a:rPr lang="en-US" sz="3200" dirty="0" smtClean="0">
                <a:solidFill>
                  <a:prstClr val="white"/>
                </a:solidFill>
                <a:latin typeface="Calibri"/>
              </a:rPr>
              <a:t>Medical data and contacts</a:t>
            </a:r>
          </a:p>
          <a:p>
            <a:pPr marL="285750" indent="-285750">
              <a:lnSpc>
                <a:spcPct val="120000"/>
              </a:lnSpc>
              <a:buFont typeface="Arial"/>
              <a:buChar char="•"/>
            </a:pPr>
            <a:r>
              <a:rPr lang="en-US" sz="3200" dirty="0" smtClean="0">
                <a:solidFill>
                  <a:prstClr val="white"/>
                </a:solidFill>
                <a:latin typeface="Calibri"/>
              </a:rPr>
              <a:t>Afterschool transportation </a:t>
            </a:r>
          </a:p>
          <a:p>
            <a:pPr marL="285750" indent="-285750">
              <a:lnSpc>
                <a:spcPct val="120000"/>
              </a:lnSpc>
              <a:buFont typeface="Arial"/>
              <a:buChar char="•"/>
            </a:pPr>
            <a:r>
              <a:rPr lang="en-US" sz="3200" dirty="0" smtClean="0">
                <a:solidFill>
                  <a:prstClr val="white"/>
                </a:solidFill>
                <a:latin typeface="Calibri"/>
              </a:rPr>
              <a:t>Data privacy preferences</a:t>
            </a:r>
          </a:p>
        </p:txBody>
      </p:sp>
    </p:spTree>
    <p:extLst>
      <p:ext uri="{BB962C8B-B14F-4D97-AF65-F5344CB8AC3E}">
        <p14:creationId xmlns:p14="http://schemas.microsoft.com/office/powerpoint/2010/main" val="3275483878"/>
      </p:ext>
    </p:extLst>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69015" y="1401332"/>
            <a:ext cx="4268640" cy="4621827"/>
          </a:xfrm>
          <a:prstGeom prst="rect">
            <a:avLst/>
          </a:prstGeom>
          <a:solidFill>
            <a:srgbClr val="BFE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Rectangle 2"/>
          <p:cNvSpPr/>
          <p:nvPr/>
        </p:nvSpPr>
        <p:spPr>
          <a:xfrm>
            <a:off x="230651" y="1401332"/>
            <a:ext cx="4268048" cy="4621827"/>
          </a:xfrm>
          <a:prstGeom prst="rect">
            <a:avLst/>
          </a:prstGeom>
          <a:solidFill>
            <a:srgbClr val="BFE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Shape 162"/>
          <p:cNvSpPr txBox="1"/>
          <p:nvPr/>
        </p:nvSpPr>
        <p:spPr>
          <a:xfrm>
            <a:off x="230653" y="1589552"/>
            <a:ext cx="4059373" cy="3741984"/>
          </a:xfrm>
          <a:prstGeom prst="rect">
            <a:avLst/>
          </a:prstGeom>
          <a:noFill/>
          <a:ln>
            <a:noFill/>
          </a:ln>
        </p:spPr>
        <p:txBody>
          <a:bodyPr lIns="91425" tIns="91425" rIns="91425" bIns="91425" anchor="t" anchorCtr="0">
            <a:noAutofit/>
          </a:bodyPr>
          <a:lstStyle/>
          <a:p>
            <a:pPr algn="ctr" defTabSz="914400">
              <a:lnSpc>
                <a:spcPct val="120000"/>
              </a:lnSpc>
            </a:pPr>
            <a:r>
              <a:rPr lang="en-US" sz="3200" b="1" kern="0" dirty="0" smtClean="0">
                <a:solidFill>
                  <a:srgbClr val="0063A4"/>
                </a:solidFill>
                <a:latin typeface="Calibri"/>
                <a:ea typeface="Raleway"/>
                <a:cs typeface="Raleway"/>
                <a:sym typeface="Raleway"/>
                <a:rtl val="0"/>
              </a:rPr>
              <a:t>Login </a:t>
            </a:r>
            <a:r>
              <a:rPr lang="en-US" sz="3200" b="1" kern="0" dirty="0">
                <a:solidFill>
                  <a:srgbClr val="0063A4"/>
                </a:solidFill>
                <a:latin typeface="Calibri"/>
                <a:ea typeface="Raleway"/>
                <a:cs typeface="Raleway"/>
                <a:sym typeface="Raleway"/>
                <a:rtl val="0"/>
              </a:rPr>
              <a:t>and </a:t>
            </a:r>
            <a:r>
              <a:rPr lang="en-US" sz="3200" b="1" kern="0" dirty="0" smtClean="0">
                <a:solidFill>
                  <a:srgbClr val="0063A4"/>
                </a:solidFill>
                <a:latin typeface="Calibri"/>
                <a:ea typeface="Raleway"/>
                <a:cs typeface="Raleway"/>
                <a:sym typeface="Raleway"/>
                <a:rtl val="0"/>
              </a:rPr>
              <a:t>Password assistance:</a:t>
            </a:r>
          </a:p>
          <a:p>
            <a:pPr algn="ctr" defTabSz="914400">
              <a:lnSpc>
                <a:spcPct val="120000"/>
              </a:lnSpc>
            </a:pPr>
            <a:r>
              <a:rPr lang="en-US" sz="3200" b="1" kern="0" dirty="0" smtClean="0">
                <a:solidFill>
                  <a:srgbClr val="000000"/>
                </a:solidFill>
                <a:latin typeface="Calibri"/>
                <a:ea typeface="Raleway"/>
                <a:cs typeface="Raleway"/>
                <a:sym typeface="Raleway"/>
                <a:rtl val="0"/>
              </a:rPr>
              <a:t>Contact School Office</a:t>
            </a:r>
            <a:endParaRPr lang="en-US" sz="3200" b="1" kern="0" dirty="0">
              <a:solidFill>
                <a:srgbClr val="000000"/>
              </a:solidFill>
              <a:latin typeface="Calibri"/>
              <a:ea typeface="Raleway"/>
              <a:cs typeface="Raleway"/>
              <a:sym typeface="Raleway"/>
              <a:rtl val="0"/>
            </a:endParaRPr>
          </a:p>
          <a:p>
            <a:pPr defTabSz="914400">
              <a:lnSpc>
                <a:spcPct val="150000"/>
              </a:lnSpc>
            </a:pPr>
            <a:endParaRPr sz="3200" kern="0" dirty="0">
              <a:solidFill>
                <a:srgbClr val="000000"/>
              </a:solidFill>
              <a:latin typeface="Calibri"/>
              <a:ea typeface="Raleway"/>
              <a:cs typeface="Raleway"/>
              <a:sym typeface="Raleway"/>
              <a:rtl val="0"/>
            </a:endParaRPr>
          </a:p>
        </p:txBody>
      </p:sp>
      <p:sp>
        <p:nvSpPr>
          <p:cNvPr id="5" name="Shape 163"/>
          <p:cNvSpPr txBox="1">
            <a:spLocks/>
          </p:cNvSpPr>
          <p:nvPr/>
        </p:nvSpPr>
        <p:spPr>
          <a:xfrm>
            <a:off x="-36300" y="1"/>
            <a:ext cx="9216600" cy="692100"/>
          </a:xfrm>
          <a:prstGeom prst="rect">
            <a:avLst/>
          </a:prstGeom>
          <a:solidFill>
            <a:srgbClr val="1F497D"/>
          </a:solidFill>
        </p:spPr>
        <p:txBody>
          <a:bodyPr lIns="91425" tIns="91425" rIns="91425" bIns="91425" anchor="ctr" anchorCtr="0">
            <a:no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spcBef>
                <a:spcPts val="0"/>
              </a:spcBef>
              <a:buClr>
                <a:prstClr val="black"/>
              </a:buClr>
              <a:buSzPct val="34375"/>
              <a:buFont typeface="Arial"/>
              <a:buNone/>
            </a:pPr>
            <a:r>
              <a:rPr lang="en-US" sz="4800" dirty="0" smtClean="0">
                <a:solidFill>
                  <a:prstClr val="white"/>
                </a:solidFill>
                <a:latin typeface="Calibri"/>
                <a:ea typeface="Raleway"/>
                <a:cs typeface="Raleway"/>
                <a:sym typeface="Raleway"/>
              </a:rPr>
              <a:t>Getting Help</a:t>
            </a:r>
            <a:endParaRPr lang="en-US" sz="4800" dirty="0">
              <a:solidFill>
                <a:prstClr val="white"/>
              </a:solidFill>
              <a:latin typeface="Calibri"/>
              <a:ea typeface="Raleway"/>
              <a:cs typeface="Raleway"/>
              <a:sym typeface="Raleway"/>
            </a:endParaRPr>
          </a:p>
        </p:txBody>
      </p:sp>
      <p:pic>
        <p:nvPicPr>
          <p:cNvPr id="6" name="Shape 1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269774" y="3489810"/>
            <a:ext cx="1981126" cy="1981127"/>
          </a:xfrm>
          <a:prstGeom prst="rect">
            <a:avLst/>
          </a:prstGeom>
          <a:noFill/>
          <a:ln>
            <a:noFill/>
          </a:ln>
        </p:spPr>
      </p:pic>
      <p:sp>
        <p:nvSpPr>
          <p:cNvPr id="7" name="Shape 165"/>
          <p:cNvSpPr txBox="1"/>
          <p:nvPr/>
        </p:nvSpPr>
        <p:spPr>
          <a:xfrm>
            <a:off x="4669015" y="1680267"/>
            <a:ext cx="4059936" cy="3756600"/>
          </a:xfrm>
          <a:prstGeom prst="rect">
            <a:avLst/>
          </a:prstGeom>
          <a:noFill/>
          <a:ln>
            <a:noFill/>
          </a:ln>
        </p:spPr>
        <p:txBody>
          <a:bodyPr lIns="91425" tIns="91425" rIns="91425" bIns="91425" anchor="t" anchorCtr="0">
            <a:noAutofit/>
          </a:bodyPr>
          <a:lstStyle/>
          <a:p>
            <a:pPr algn="ctr" defTabSz="914400"/>
            <a:r>
              <a:rPr lang="en-US" sz="3200" b="1" kern="0" dirty="0" smtClean="0">
                <a:solidFill>
                  <a:srgbClr val="0063A4"/>
                </a:solidFill>
                <a:latin typeface="Calibri"/>
                <a:ea typeface="Raleway"/>
                <a:cs typeface="Raleway"/>
                <a:sym typeface="Raleway"/>
                <a:rtl val="0"/>
              </a:rPr>
              <a:t>Guides and Resources:</a:t>
            </a:r>
          </a:p>
          <a:p>
            <a:pPr algn="ctr" defTabSz="914400">
              <a:lnSpc>
                <a:spcPct val="120000"/>
              </a:lnSpc>
            </a:pPr>
            <a:r>
              <a:rPr lang="en-US" sz="3200" b="1" kern="0" dirty="0" smtClean="0">
                <a:solidFill>
                  <a:srgbClr val="000000"/>
                </a:solidFill>
                <a:latin typeface="Calibri"/>
                <a:ea typeface="Raleway"/>
                <a:cs typeface="Raleway"/>
                <a:sym typeface="Raleway"/>
                <a:rtl val="0"/>
              </a:rPr>
              <a:t>HCPSS </a:t>
            </a:r>
            <a:r>
              <a:rPr lang="en-US" sz="3200" b="1" kern="0" dirty="0">
                <a:solidFill>
                  <a:srgbClr val="000000"/>
                </a:solidFill>
                <a:latin typeface="Calibri"/>
                <a:ea typeface="Raleway"/>
                <a:cs typeface="Raleway"/>
                <a:sym typeface="Raleway"/>
                <a:rtl val="0"/>
              </a:rPr>
              <a:t>Connect Homepage</a:t>
            </a:r>
          </a:p>
          <a:p>
            <a:pPr algn="ctr" defTabSz="914400">
              <a:lnSpc>
                <a:spcPct val="150000"/>
              </a:lnSpc>
            </a:pPr>
            <a:endParaRPr sz="2800" b="1" kern="0" dirty="0">
              <a:solidFill>
                <a:srgbClr val="000000"/>
              </a:solidFill>
              <a:latin typeface="Calibri"/>
              <a:ea typeface="Raleway"/>
              <a:cs typeface="Raleway"/>
              <a:sym typeface="Raleway"/>
              <a:rtl val="0"/>
            </a:endParaRPr>
          </a:p>
        </p:txBody>
      </p:sp>
      <p:pic>
        <p:nvPicPr>
          <p:cNvPr id="8" name="Shape 166"/>
          <p:cNvPicPr preferRelativeResize="0"/>
          <p:nvPr/>
        </p:nvPicPr>
        <p:blipFill rotWithShape="1">
          <a:blip r:embed="rId4" cstate="screen">
            <a:alphaModFix/>
            <a:extLst>
              <a:ext uri="{28A0092B-C50C-407E-A947-70E740481C1C}">
                <a14:useLocalDpi xmlns:a14="http://schemas.microsoft.com/office/drawing/2010/main"/>
              </a:ext>
            </a:extLst>
          </a:blip>
          <a:srcRect t="32890"/>
          <a:stretch/>
        </p:blipFill>
        <p:spPr>
          <a:xfrm>
            <a:off x="5068006" y="3759673"/>
            <a:ext cx="3301874" cy="1384475"/>
          </a:xfrm>
          <a:prstGeom prst="rect">
            <a:avLst/>
          </a:prstGeom>
          <a:noFill/>
          <a:ln>
            <a:noFill/>
          </a:ln>
        </p:spPr>
      </p:pic>
    </p:spTree>
    <p:extLst>
      <p:ext uri="{BB962C8B-B14F-4D97-AF65-F5344CB8AC3E}">
        <p14:creationId xmlns:p14="http://schemas.microsoft.com/office/powerpoint/2010/main" val="4281523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6-07-08 at 4.59.1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821" y="5990079"/>
            <a:ext cx="1080180" cy="826028"/>
          </a:xfrm>
          <a:prstGeom prst="rect">
            <a:avLst/>
          </a:prstGeom>
        </p:spPr>
      </p:pic>
      <p:pic>
        <p:nvPicPr>
          <p:cNvPr id="17" name="Picture 16" descr="Screen Shot 2016-06-30 at 12.23.10 PM.png"/>
          <p:cNvPicPr>
            <a:picLocks noChangeAspect="1"/>
          </p:cNvPicPr>
          <p:nvPr/>
        </p:nvPicPr>
        <p:blipFill rotWithShape="1">
          <a:blip r:embed="rId4" cstate="screen">
            <a:extLst>
              <a:ext uri="{28A0092B-C50C-407E-A947-70E740481C1C}">
                <a14:useLocalDpi xmlns:a14="http://schemas.microsoft.com/office/drawing/2010/main"/>
              </a:ext>
            </a:extLst>
          </a:blip>
          <a:srcRect t="12202" b="24711"/>
          <a:stretch/>
        </p:blipFill>
        <p:spPr>
          <a:xfrm>
            <a:off x="543693" y="4714018"/>
            <a:ext cx="1315595" cy="813032"/>
          </a:xfrm>
          <a:prstGeom prst="rect">
            <a:avLst/>
          </a:prstGeom>
        </p:spPr>
      </p:pic>
      <p:sp>
        <p:nvSpPr>
          <p:cNvPr id="3" name="TextBox 2"/>
          <p:cNvSpPr txBox="1"/>
          <p:nvPr/>
        </p:nvSpPr>
        <p:spPr>
          <a:xfrm>
            <a:off x="1963266" y="805005"/>
            <a:ext cx="4043705" cy="646331"/>
          </a:xfrm>
          <a:prstGeom prst="rect">
            <a:avLst/>
          </a:prstGeom>
          <a:noFill/>
        </p:spPr>
        <p:txBody>
          <a:bodyPr wrap="square" rtlCol="0">
            <a:spAutoFit/>
          </a:bodyPr>
          <a:lstStyle/>
          <a:p>
            <a:r>
              <a:rPr lang="en-US" sz="3600" dirty="0" smtClean="0">
                <a:solidFill>
                  <a:prstClr val="black"/>
                </a:solidFill>
                <a:latin typeface="Calibri"/>
              </a:rPr>
              <a:t>Teacher Homepage</a:t>
            </a:r>
            <a:endParaRPr lang="en-US" sz="3600" dirty="0">
              <a:solidFill>
                <a:prstClr val="black"/>
              </a:solidFill>
              <a:latin typeface="Calibri"/>
            </a:endParaRPr>
          </a:p>
        </p:txBody>
      </p:sp>
      <p:sp>
        <p:nvSpPr>
          <p:cNvPr id="5" name="TextBox 4"/>
          <p:cNvSpPr txBox="1"/>
          <p:nvPr/>
        </p:nvSpPr>
        <p:spPr>
          <a:xfrm>
            <a:off x="1963266" y="2615219"/>
            <a:ext cx="4043705" cy="646331"/>
          </a:xfrm>
          <a:prstGeom prst="rect">
            <a:avLst/>
          </a:prstGeom>
          <a:noFill/>
        </p:spPr>
        <p:txBody>
          <a:bodyPr wrap="square" rtlCol="0">
            <a:spAutoFit/>
          </a:bodyPr>
          <a:lstStyle/>
          <a:p>
            <a:r>
              <a:rPr lang="en-US" sz="3600" dirty="0" smtClean="0">
                <a:solidFill>
                  <a:prstClr val="black"/>
                </a:solidFill>
                <a:latin typeface="Calibri"/>
              </a:rPr>
              <a:t>Digital Tools </a:t>
            </a:r>
            <a:endParaRPr lang="en-US" sz="3600" dirty="0">
              <a:solidFill>
                <a:prstClr val="black"/>
              </a:solidFill>
              <a:latin typeface="Calibri"/>
            </a:endParaRPr>
          </a:p>
        </p:txBody>
      </p:sp>
      <p:sp>
        <p:nvSpPr>
          <p:cNvPr id="6" name="TextBox 5"/>
          <p:cNvSpPr txBox="1"/>
          <p:nvPr/>
        </p:nvSpPr>
        <p:spPr>
          <a:xfrm>
            <a:off x="1963266" y="1710112"/>
            <a:ext cx="4043705" cy="646331"/>
          </a:xfrm>
          <a:prstGeom prst="rect">
            <a:avLst/>
          </a:prstGeom>
          <a:noFill/>
        </p:spPr>
        <p:txBody>
          <a:bodyPr wrap="square" rtlCol="0">
            <a:spAutoFit/>
          </a:bodyPr>
          <a:lstStyle/>
          <a:p>
            <a:r>
              <a:rPr lang="en-US" sz="3600" dirty="0" smtClean="0">
                <a:solidFill>
                  <a:prstClr val="black"/>
                </a:solidFill>
                <a:latin typeface="Calibri"/>
              </a:rPr>
              <a:t>Course information</a:t>
            </a:r>
            <a:endParaRPr lang="en-US" sz="3600" dirty="0">
              <a:solidFill>
                <a:prstClr val="black"/>
              </a:solidFill>
              <a:latin typeface="Calibri"/>
            </a:endParaRPr>
          </a:p>
        </p:txBody>
      </p:sp>
      <p:sp>
        <p:nvSpPr>
          <p:cNvPr id="7" name="TextBox 6"/>
          <p:cNvSpPr txBox="1"/>
          <p:nvPr/>
        </p:nvSpPr>
        <p:spPr>
          <a:xfrm>
            <a:off x="1963266" y="3520327"/>
            <a:ext cx="4043705" cy="646331"/>
          </a:xfrm>
          <a:prstGeom prst="rect">
            <a:avLst/>
          </a:prstGeom>
          <a:noFill/>
        </p:spPr>
        <p:txBody>
          <a:bodyPr wrap="square" rtlCol="0">
            <a:spAutoFit/>
          </a:bodyPr>
          <a:lstStyle/>
          <a:p>
            <a:r>
              <a:rPr lang="en-US" sz="3600" dirty="0">
                <a:solidFill>
                  <a:prstClr val="black"/>
                </a:solidFill>
              </a:rPr>
              <a:t>Calendar </a:t>
            </a:r>
            <a:r>
              <a:rPr lang="en-US" sz="3600" dirty="0" smtClean="0">
                <a:solidFill>
                  <a:prstClr val="black"/>
                </a:solidFill>
              </a:rPr>
              <a:t>due dates</a:t>
            </a:r>
            <a:endParaRPr lang="en-US" sz="3600" dirty="0">
              <a:solidFill>
                <a:prstClr val="black"/>
              </a:solidFill>
            </a:endParaRPr>
          </a:p>
        </p:txBody>
      </p:sp>
      <p:grpSp>
        <p:nvGrpSpPr>
          <p:cNvPr id="9" name="Group 8"/>
          <p:cNvGrpSpPr/>
          <p:nvPr/>
        </p:nvGrpSpPr>
        <p:grpSpPr>
          <a:xfrm>
            <a:off x="543693" y="714289"/>
            <a:ext cx="1340088" cy="3527784"/>
            <a:chOff x="543693" y="714289"/>
            <a:chExt cx="1340088" cy="3527784"/>
          </a:xfrm>
        </p:grpSpPr>
        <p:pic>
          <p:nvPicPr>
            <p:cNvPr id="20" name="Picture 19" descr="Screen Shot 2016-06-30 at 12.23.10 PM.png"/>
            <p:cNvPicPr>
              <a:picLocks noChangeAspect="1"/>
            </p:cNvPicPr>
            <p:nvPr/>
          </p:nvPicPr>
          <p:blipFill rotWithShape="1">
            <a:blip r:embed="rId4" cstate="screen">
              <a:extLst>
                <a:ext uri="{28A0092B-C50C-407E-A947-70E740481C1C}">
                  <a14:useLocalDpi xmlns:a14="http://schemas.microsoft.com/office/drawing/2010/main"/>
                </a:ext>
              </a:extLst>
            </a:blip>
            <a:srcRect t="12202" b="24711"/>
            <a:stretch/>
          </p:blipFill>
          <p:spPr>
            <a:xfrm>
              <a:off x="543693" y="3413905"/>
              <a:ext cx="1340088" cy="828168"/>
            </a:xfrm>
            <a:prstGeom prst="rect">
              <a:avLst/>
            </a:prstGeom>
          </p:spPr>
        </p:pic>
        <p:pic>
          <p:nvPicPr>
            <p:cNvPr id="2" name="Picture 1" descr="Screen Shot 2016-06-29 at 3.54.02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7756" y="714289"/>
              <a:ext cx="1274795" cy="769672"/>
            </a:xfrm>
            <a:prstGeom prst="rect">
              <a:avLst/>
            </a:prstGeom>
          </p:spPr>
        </p:pic>
      </p:grpSp>
      <p:sp>
        <p:nvSpPr>
          <p:cNvPr id="11" name="TextBox 10"/>
          <p:cNvSpPr txBox="1"/>
          <p:nvPr/>
        </p:nvSpPr>
        <p:spPr>
          <a:xfrm>
            <a:off x="1963266" y="4712822"/>
            <a:ext cx="4043705" cy="646331"/>
          </a:xfrm>
          <a:prstGeom prst="rect">
            <a:avLst/>
          </a:prstGeom>
          <a:noFill/>
        </p:spPr>
        <p:txBody>
          <a:bodyPr wrap="square" rtlCol="0">
            <a:spAutoFit/>
          </a:bodyPr>
          <a:lstStyle/>
          <a:p>
            <a:r>
              <a:rPr lang="en-US" sz="3600" dirty="0" smtClean="0">
                <a:solidFill>
                  <a:prstClr val="black"/>
                </a:solidFill>
                <a:latin typeface="Calibri"/>
              </a:rPr>
              <a:t>Calendar test dates</a:t>
            </a:r>
            <a:endParaRPr lang="en-US" sz="3600" dirty="0">
              <a:solidFill>
                <a:prstClr val="black"/>
              </a:solidFill>
              <a:latin typeface="Calibri"/>
            </a:endParaRPr>
          </a:p>
        </p:txBody>
      </p:sp>
      <p:sp>
        <p:nvSpPr>
          <p:cNvPr id="12" name="TextBox 11"/>
          <p:cNvSpPr txBox="1"/>
          <p:nvPr/>
        </p:nvSpPr>
        <p:spPr>
          <a:xfrm>
            <a:off x="2115666" y="5990079"/>
            <a:ext cx="4043705" cy="646331"/>
          </a:xfrm>
          <a:prstGeom prst="rect">
            <a:avLst/>
          </a:prstGeom>
          <a:noFill/>
        </p:spPr>
        <p:txBody>
          <a:bodyPr wrap="square" rtlCol="0">
            <a:spAutoFit/>
          </a:bodyPr>
          <a:lstStyle/>
          <a:p>
            <a:r>
              <a:rPr lang="en-US" sz="3600" dirty="0" smtClean="0">
                <a:solidFill>
                  <a:prstClr val="black"/>
                </a:solidFill>
                <a:latin typeface="Calibri"/>
              </a:rPr>
              <a:t>Assignment details</a:t>
            </a:r>
            <a:endParaRPr lang="en-US" sz="3600" dirty="0">
              <a:solidFill>
                <a:prstClr val="black"/>
              </a:solidFill>
              <a:latin typeface="Calibri"/>
            </a:endParaRPr>
          </a:p>
        </p:txBody>
      </p:sp>
      <p:sp>
        <p:nvSpPr>
          <p:cNvPr id="13" name="TextBox 12"/>
          <p:cNvSpPr txBox="1"/>
          <p:nvPr/>
        </p:nvSpPr>
        <p:spPr>
          <a:xfrm>
            <a:off x="2" y="315568"/>
            <a:ext cx="5007429" cy="523220"/>
          </a:xfrm>
          <a:prstGeom prst="rect">
            <a:avLst/>
          </a:prstGeom>
          <a:solidFill>
            <a:srgbClr val="85A541"/>
          </a:solidFill>
        </p:spPr>
        <p:txBody>
          <a:bodyPr wrap="square" lIns="365760" rtlCol="0">
            <a:spAutoFit/>
          </a:bodyPr>
          <a:lstStyle/>
          <a:p>
            <a:r>
              <a:rPr lang="en-US" sz="2800" dirty="0" smtClean="0">
                <a:solidFill>
                  <a:srgbClr val="FFFFFF"/>
                </a:solidFill>
                <a:latin typeface="Calibri"/>
              </a:rPr>
              <a:t>By September 2016</a:t>
            </a:r>
            <a:endParaRPr lang="en-US" sz="2800" dirty="0">
              <a:solidFill>
                <a:srgbClr val="FFFFFF"/>
              </a:solidFill>
              <a:latin typeface="Calibri"/>
            </a:endParaRPr>
          </a:p>
        </p:txBody>
      </p:sp>
      <p:sp>
        <p:nvSpPr>
          <p:cNvPr id="14" name="TextBox 13"/>
          <p:cNvSpPr txBox="1"/>
          <p:nvPr/>
        </p:nvSpPr>
        <p:spPr>
          <a:xfrm>
            <a:off x="2" y="4216327"/>
            <a:ext cx="5007429" cy="523220"/>
          </a:xfrm>
          <a:prstGeom prst="rect">
            <a:avLst/>
          </a:prstGeom>
          <a:solidFill>
            <a:srgbClr val="85A541"/>
          </a:solidFill>
        </p:spPr>
        <p:txBody>
          <a:bodyPr wrap="square" lIns="365760" rtlCol="0">
            <a:spAutoFit/>
          </a:bodyPr>
          <a:lstStyle/>
          <a:p>
            <a:r>
              <a:rPr lang="en-US" sz="2800" dirty="0" smtClean="0">
                <a:solidFill>
                  <a:srgbClr val="FFFFFF"/>
                </a:solidFill>
                <a:latin typeface="Calibri"/>
              </a:rPr>
              <a:t>1</a:t>
            </a:r>
            <a:r>
              <a:rPr lang="en-US" sz="2800" baseline="30000" dirty="0" smtClean="0">
                <a:solidFill>
                  <a:srgbClr val="FFFFFF"/>
                </a:solidFill>
                <a:latin typeface="Calibri"/>
              </a:rPr>
              <a:t>st</a:t>
            </a:r>
            <a:r>
              <a:rPr lang="en-US" sz="2800" dirty="0">
                <a:solidFill>
                  <a:srgbClr val="FFFFFF"/>
                </a:solidFill>
                <a:latin typeface="Calibri"/>
              </a:rPr>
              <a:t> </a:t>
            </a:r>
            <a:r>
              <a:rPr lang="en-US" sz="2800" dirty="0" smtClean="0">
                <a:solidFill>
                  <a:srgbClr val="FFFFFF"/>
                </a:solidFill>
                <a:latin typeface="Calibri"/>
              </a:rPr>
              <a:t>and 2</a:t>
            </a:r>
            <a:r>
              <a:rPr lang="en-US" sz="2800" baseline="30000" dirty="0" smtClean="0">
                <a:solidFill>
                  <a:srgbClr val="FFFFFF"/>
                </a:solidFill>
                <a:latin typeface="Calibri"/>
              </a:rPr>
              <a:t>nd</a:t>
            </a:r>
            <a:r>
              <a:rPr lang="en-US" sz="2800" dirty="0" smtClean="0">
                <a:solidFill>
                  <a:srgbClr val="FFFFFF"/>
                </a:solidFill>
                <a:latin typeface="Calibri"/>
              </a:rPr>
              <a:t> Quarters</a:t>
            </a:r>
            <a:endParaRPr lang="en-US" sz="2800" dirty="0">
              <a:solidFill>
                <a:srgbClr val="FFFFFF"/>
              </a:solidFill>
              <a:latin typeface="Calibri"/>
            </a:endParaRPr>
          </a:p>
        </p:txBody>
      </p:sp>
      <p:sp>
        <p:nvSpPr>
          <p:cNvPr id="15" name="TextBox 14"/>
          <p:cNvSpPr txBox="1"/>
          <p:nvPr/>
        </p:nvSpPr>
        <p:spPr>
          <a:xfrm>
            <a:off x="2" y="5505817"/>
            <a:ext cx="5007429" cy="523220"/>
          </a:xfrm>
          <a:prstGeom prst="rect">
            <a:avLst/>
          </a:prstGeom>
          <a:solidFill>
            <a:srgbClr val="85A541"/>
          </a:solidFill>
        </p:spPr>
        <p:txBody>
          <a:bodyPr wrap="square" lIns="365760" rtlCol="0">
            <a:spAutoFit/>
          </a:bodyPr>
          <a:lstStyle/>
          <a:p>
            <a:r>
              <a:rPr lang="en-US" sz="2800" dirty="0" smtClean="0">
                <a:solidFill>
                  <a:srgbClr val="FFFFFF"/>
                </a:solidFill>
                <a:latin typeface="Calibri"/>
              </a:rPr>
              <a:t>3</a:t>
            </a:r>
            <a:r>
              <a:rPr lang="en-US" sz="2800" baseline="30000" dirty="0" smtClean="0">
                <a:solidFill>
                  <a:srgbClr val="FFFFFF"/>
                </a:solidFill>
                <a:latin typeface="Calibri"/>
              </a:rPr>
              <a:t>rd</a:t>
            </a:r>
            <a:r>
              <a:rPr lang="en-US" sz="2800" dirty="0" smtClean="0">
                <a:solidFill>
                  <a:srgbClr val="FFFFFF"/>
                </a:solidFill>
                <a:latin typeface="Calibri"/>
              </a:rPr>
              <a:t> and 4</a:t>
            </a:r>
            <a:r>
              <a:rPr lang="en-US" sz="2800" baseline="30000" dirty="0" smtClean="0">
                <a:solidFill>
                  <a:srgbClr val="FFFFFF"/>
                </a:solidFill>
                <a:latin typeface="Calibri"/>
              </a:rPr>
              <a:t>th</a:t>
            </a:r>
            <a:r>
              <a:rPr lang="en-US" sz="2800" dirty="0" smtClean="0">
                <a:solidFill>
                  <a:srgbClr val="FFFFFF"/>
                </a:solidFill>
                <a:latin typeface="Calibri"/>
              </a:rPr>
              <a:t> Quarters</a:t>
            </a:r>
            <a:endParaRPr lang="en-US" sz="2800" dirty="0">
              <a:solidFill>
                <a:srgbClr val="FFFFFF"/>
              </a:solidFill>
              <a:latin typeface="Calibri"/>
            </a:endParaRPr>
          </a:p>
        </p:txBody>
      </p:sp>
      <p:pic>
        <p:nvPicPr>
          <p:cNvPr id="18" name="Picture 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55207" y="273418"/>
            <a:ext cx="2506855" cy="1097949"/>
          </a:xfrm>
          <a:prstGeom prst="rect">
            <a:avLst/>
          </a:prstGeom>
        </p:spPr>
      </p:pic>
      <p:sp>
        <p:nvSpPr>
          <p:cNvPr id="19" name="Rectangle 18"/>
          <p:cNvSpPr/>
          <p:nvPr/>
        </p:nvSpPr>
        <p:spPr>
          <a:xfrm>
            <a:off x="7248142" y="1298036"/>
            <a:ext cx="1606129" cy="584776"/>
          </a:xfrm>
          <a:prstGeom prst="rect">
            <a:avLst/>
          </a:prstGeom>
        </p:spPr>
        <p:txBody>
          <a:bodyPr wrap="none">
            <a:spAutoFit/>
          </a:bodyPr>
          <a:lstStyle/>
          <a:p>
            <a:r>
              <a:rPr lang="en-US" sz="3200" b="1" dirty="0">
                <a:solidFill>
                  <a:srgbClr val="0070C0"/>
                </a:solidFill>
                <a:latin typeface="Calibri"/>
              </a:rPr>
              <a:t>CANVAS</a:t>
            </a:r>
            <a:endParaRPr lang="en-US" sz="3200" dirty="0">
              <a:solidFill>
                <a:srgbClr val="0070C0"/>
              </a:solidFill>
              <a:latin typeface="Calibri"/>
            </a:endParaRPr>
          </a:p>
        </p:txBody>
      </p:sp>
      <p:pic>
        <p:nvPicPr>
          <p:cNvPr id="24" name="Picture 23" descr="Screen Shot 2016-06-29 at 3.54.02 PM.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3733" y="1451336"/>
            <a:ext cx="1274795" cy="1110640"/>
          </a:xfrm>
          <a:prstGeom prst="rect">
            <a:avLst/>
          </a:prstGeom>
        </p:spPr>
      </p:pic>
      <p:pic>
        <p:nvPicPr>
          <p:cNvPr id="25" name="Picture 24" descr="Screen Shot 2016-06-29 at 3.54.02 PM.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3733" y="2377078"/>
            <a:ext cx="1274795" cy="1082208"/>
          </a:xfrm>
          <a:prstGeom prst="rect">
            <a:avLst/>
          </a:prstGeom>
        </p:spPr>
      </p:pic>
    </p:spTree>
    <p:extLst>
      <p:ext uri="{BB962C8B-B14F-4D97-AF65-F5344CB8AC3E}">
        <p14:creationId xmlns:p14="http://schemas.microsoft.com/office/powerpoint/2010/main" val="34440358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8338" y="122109"/>
            <a:ext cx="5765800" cy="1559129"/>
          </a:xfrm>
          <a:prstGeom prst="rect">
            <a:avLst/>
          </a:prstGeom>
          <a:solidFill>
            <a:srgbClr val="15499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208338" y="4359325"/>
            <a:ext cx="5765800" cy="2405566"/>
          </a:xfrm>
          <a:prstGeom prst="rect">
            <a:avLst/>
          </a:prstGeom>
          <a:solidFill>
            <a:srgbClr val="15499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9440" y="1493710"/>
            <a:ext cx="5769460" cy="2898903"/>
          </a:xfrm>
          <a:prstGeom prst="rect">
            <a:avLst/>
          </a:prstGeom>
        </p:spPr>
      </p:pic>
      <p:sp>
        <p:nvSpPr>
          <p:cNvPr id="5" name="TextBox 4"/>
          <p:cNvSpPr txBox="1"/>
          <p:nvPr/>
        </p:nvSpPr>
        <p:spPr>
          <a:xfrm>
            <a:off x="0" y="0"/>
            <a:ext cx="3209440" cy="1631216"/>
          </a:xfrm>
          <a:prstGeom prst="rect">
            <a:avLst/>
          </a:prstGeom>
          <a:noFill/>
        </p:spPr>
        <p:txBody>
          <a:bodyPr wrap="square" rtlCol="0">
            <a:spAutoFit/>
          </a:bodyPr>
          <a:lstStyle/>
          <a:p>
            <a:pPr algn="ctr"/>
            <a:r>
              <a:rPr lang="en-US" sz="4400" b="1" dirty="0" smtClean="0">
                <a:solidFill>
                  <a:schemeClr val="accent4"/>
                </a:solidFill>
              </a:rPr>
              <a:t>211,284</a:t>
            </a:r>
            <a:endParaRPr lang="en-US" sz="4000" b="1" dirty="0" smtClean="0">
              <a:solidFill>
                <a:schemeClr val="accent4"/>
              </a:solidFill>
            </a:endParaRPr>
          </a:p>
          <a:p>
            <a:pPr algn="ctr"/>
            <a:r>
              <a:rPr lang="en-US" sz="3200" dirty="0" smtClean="0">
                <a:solidFill>
                  <a:schemeClr val="accent4"/>
                </a:solidFill>
              </a:rPr>
              <a:t>student visits </a:t>
            </a:r>
            <a:r>
              <a:rPr lang="en-US" sz="2400" dirty="0" smtClean="0">
                <a:solidFill>
                  <a:schemeClr val="accent4"/>
                </a:solidFill>
              </a:rPr>
              <a:t>2015-2016 school year</a:t>
            </a:r>
            <a:endParaRPr lang="en-US" sz="2400" dirty="0">
              <a:solidFill>
                <a:schemeClr val="accent4"/>
              </a:solidFill>
            </a:endParaRPr>
          </a:p>
        </p:txBody>
      </p:sp>
      <p:cxnSp>
        <p:nvCxnSpPr>
          <p:cNvPr id="7" name="Straight Connector 6"/>
          <p:cNvCxnSpPr/>
          <p:nvPr/>
        </p:nvCxnSpPr>
        <p:spPr>
          <a:xfrm>
            <a:off x="0" y="1681239"/>
            <a:ext cx="3123955"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0" y="1713994"/>
            <a:ext cx="3209440" cy="2000548"/>
          </a:xfrm>
          <a:prstGeom prst="rect">
            <a:avLst/>
          </a:prstGeom>
          <a:noFill/>
        </p:spPr>
        <p:txBody>
          <a:bodyPr wrap="square" rtlCol="0">
            <a:spAutoFit/>
          </a:bodyPr>
          <a:lstStyle/>
          <a:p>
            <a:pPr algn="ctr"/>
            <a:r>
              <a:rPr lang="en-US" sz="4400" b="1" dirty="0" smtClean="0">
                <a:solidFill>
                  <a:srgbClr val="E33C32"/>
                </a:solidFill>
              </a:rPr>
              <a:t>20,004</a:t>
            </a:r>
            <a:endParaRPr lang="en-US" sz="4000" b="1" dirty="0" smtClean="0">
              <a:solidFill>
                <a:srgbClr val="E33C32"/>
              </a:solidFill>
            </a:endParaRPr>
          </a:p>
          <a:p>
            <a:pPr algn="ctr"/>
            <a:r>
              <a:rPr lang="en-US" sz="3200" dirty="0" smtClean="0">
                <a:solidFill>
                  <a:srgbClr val="E33C32"/>
                </a:solidFill>
              </a:rPr>
              <a:t>transcripts </a:t>
            </a:r>
            <a:r>
              <a:rPr lang="en-US" sz="2400" dirty="0" smtClean="0">
                <a:solidFill>
                  <a:srgbClr val="E33C32"/>
                </a:solidFill>
              </a:rPr>
              <a:t>requested and </a:t>
            </a:r>
          </a:p>
          <a:p>
            <a:pPr algn="ctr"/>
            <a:r>
              <a:rPr lang="en-US" sz="2400" dirty="0" smtClean="0">
                <a:solidFill>
                  <a:srgbClr val="E33C32"/>
                </a:solidFill>
              </a:rPr>
              <a:t>sent to colleges</a:t>
            </a:r>
            <a:endParaRPr lang="en-US" sz="2400" dirty="0">
              <a:solidFill>
                <a:srgbClr val="E33C32"/>
              </a:solidFill>
            </a:endParaRPr>
          </a:p>
        </p:txBody>
      </p:sp>
      <p:sp>
        <p:nvSpPr>
          <p:cNvPr id="9" name="TextBox 8"/>
          <p:cNvSpPr txBox="1"/>
          <p:nvPr/>
        </p:nvSpPr>
        <p:spPr>
          <a:xfrm>
            <a:off x="0" y="3782965"/>
            <a:ext cx="3209440" cy="1754327"/>
          </a:xfrm>
          <a:prstGeom prst="rect">
            <a:avLst/>
          </a:prstGeom>
          <a:noFill/>
        </p:spPr>
        <p:txBody>
          <a:bodyPr wrap="square" rtlCol="0">
            <a:spAutoFit/>
          </a:bodyPr>
          <a:lstStyle/>
          <a:p>
            <a:pPr algn="ctr"/>
            <a:r>
              <a:rPr lang="en-US" sz="4400" b="1" dirty="0" smtClean="0">
                <a:solidFill>
                  <a:srgbClr val="008000"/>
                </a:solidFill>
              </a:rPr>
              <a:t>906</a:t>
            </a:r>
            <a:endParaRPr lang="en-US" sz="3200" b="1" dirty="0" smtClean="0">
              <a:solidFill>
                <a:srgbClr val="008000"/>
              </a:solidFill>
            </a:endParaRPr>
          </a:p>
          <a:p>
            <a:pPr algn="ctr"/>
            <a:r>
              <a:rPr lang="en-US" sz="3200" dirty="0" smtClean="0">
                <a:solidFill>
                  <a:srgbClr val="008000"/>
                </a:solidFill>
              </a:rPr>
              <a:t>different colleges applied to</a:t>
            </a:r>
            <a:endParaRPr lang="en-US" sz="3200" dirty="0">
              <a:solidFill>
                <a:srgbClr val="008000"/>
              </a:solidFill>
            </a:endParaRPr>
          </a:p>
        </p:txBody>
      </p:sp>
      <p:cxnSp>
        <p:nvCxnSpPr>
          <p:cNvPr id="10" name="Straight Connector 9"/>
          <p:cNvCxnSpPr/>
          <p:nvPr/>
        </p:nvCxnSpPr>
        <p:spPr>
          <a:xfrm>
            <a:off x="0" y="3782882"/>
            <a:ext cx="3123955"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0" y="5566992"/>
            <a:ext cx="3123955"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0" y="5566992"/>
            <a:ext cx="3209440" cy="1261884"/>
          </a:xfrm>
          <a:prstGeom prst="rect">
            <a:avLst/>
          </a:prstGeom>
          <a:noFill/>
        </p:spPr>
        <p:txBody>
          <a:bodyPr wrap="square" rtlCol="0">
            <a:spAutoFit/>
          </a:bodyPr>
          <a:lstStyle/>
          <a:p>
            <a:pPr algn="ctr"/>
            <a:r>
              <a:rPr lang="is-IS" sz="4400" b="1" dirty="0" smtClean="0">
                <a:solidFill>
                  <a:srgbClr val="1B62A7"/>
                </a:solidFill>
              </a:rPr>
              <a:t>$22,386,208</a:t>
            </a:r>
          </a:p>
          <a:p>
            <a:pPr algn="ctr"/>
            <a:r>
              <a:rPr lang="en-US" sz="3200" dirty="0" smtClean="0">
                <a:solidFill>
                  <a:srgbClr val="1B62A7"/>
                </a:solidFill>
              </a:rPr>
              <a:t>in scholarships</a:t>
            </a:r>
            <a:endParaRPr lang="en-US" sz="3200" dirty="0">
              <a:solidFill>
                <a:srgbClr val="1B62A7"/>
              </a:solidFill>
            </a:endParaRPr>
          </a:p>
        </p:txBody>
      </p:sp>
      <p:sp>
        <p:nvSpPr>
          <p:cNvPr id="6" name="TextBox 5"/>
          <p:cNvSpPr txBox="1"/>
          <p:nvPr/>
        </p:nvSpPr>
        <p:spPr>
          <a:xfrm>
            <a:off x="3214688" y="280853"/>
            <a:ext cx="5759450" cy="1107996"/>
          </a:xfrm>
          <a:prstGeom prst="rect">
            <a:avLst/>
          </a:prstGeom>
          <a:noFill/>
        </p:spPr>
        <p:txBody>
          <a:bodyPr wrap="square" rtlCol="0">
            <a:spAutoFit/>
          </a:bodyPr>
          <a:lstStyle/>
          <a:p>
            <a:pPr algn="ctr"/>
            <a:r>
              <a:rPr lang="en-US" sz="6600" dirty="0" smtClean="0">
                <a:solidFill>
                  <a:schemeClr val="bg1"/>
                </a:solidFill>
              </a:rPr>
              <a:t>Naviance</a:t>
            </a:r>
            <a:endParaRPr lang="en-US" sz="6600" dirty="0">
              <a:solidFill>
                <a:schemeClr val="bg1"/>
              </a:solidFill>
            </a:endParaRPr>
          </a:p>
        </p:txBody>
      </p:sp>
      <p:sp>
        <p:nvSpPr>
          <p:cNvPr id="15" name="TextBox 14"/>
          <p:cNvSpPr txBox="1"/>
          <p:nvPr/>
        </p:nvSpPr>
        <p:spPr>
          <a:xfrm>
            <a:off x="3309548" y="4615756"/>
            <a:ext cx="5682052" cy="2062103"/>
          </a:xfrm>
          <a:prstGeom prst="rect">
            <a:avLst/>
          </a:prstGeom>
          <a:noFill/>
        </p:spPr>
        <p:txBody>
          <a:bodyPr wrap="square" rtlCol="0">
            <a:spAutoFit/>
          </a:bodyPr>
          <a:lstStyle/>
          <a:p>
            <a:pPr algn="ctr"/>
            <a:r>
              <a:rPr lang="en-US" sz="3200" dirty="0" smtClean="0">
                <a:solidFill>
                  <a:srgbClr val="FFFFFF"/>
                </a:solidFill>
              </a:rPr>
              <a:t>A college and career readiness platform that connects </a:t>
            </a:r>
          </a:p>
          <a:p>
            <a:pPr algn="ctr"/>
            <a:r>
              <a:rPr lang="en-US" sz="3200" dirty="0" smtClean="0">
                <a:solidFill>
                  <a:srgbClr val="FFFFFF"/>
                </a:solidFill>
              </a:rPr>
              <a:t>student achievement with </a:t>
            </a:r>
          </a:p>
          <a:p>
            <a:pPr algn="ctr"/>
            <a:r>
              <a:rPr lang="en-US" sz="3200" dirty="0" smtClean="0">
                <a:solidFill>
                  <a:srgbClr val="FFFFFF"/>
                </a:solidFill>
              </a:rPr>
              <a:t>post-secondary planning</a:t>
            </a:r>
            <a:endParaRPr lang="en-US" sz="3200" dirty="0">
              <a:solidFill>
                <a:srgbClr val="FFFFFF"/>
              </a:solidFill>
            </a:endParaRPr>
          </a:p>
        </p:txBody>
      </p:sp>
    </p:spTree>
    <p:extLst>
      <p:ext uri="{BB962C8B-B14F-4D97-AF65-F5344CB8AC3E}">
        <p14:creationId xmlns:p14="http://schemas.microsoft.com/office/powerpoint/2010/main" val="294254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138904"/>
            <a:ext cx="9144000" cy="843633"/>
          </a:xfrm>
          <a:prstGeom prst="rect">
            <a:avLst/>
          </a:prstGeom>
          <a:solidFill>
            <a:srgbClr val="B8D87A"/>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dirty="0" smtClean="0">
                <a:solidFill>
                  <a:srgbClr val="1F497D"/>
                </a:solidFill>
                <a:latin typeface="Calibri"/>
              </a:rPr>
              <a:t>FAFSA</a:t>
            </a:r>
            <a:r>
              <a:rPr lang="en-US" sz="3600" dirty="0">
                <a:solidFill>
                  <a:srgbClr val="1F497D"/>
                </a:solidFill>
                <a:latin typeface="Calibri"/>
              </a:rPr>
              <a:t>: Free Application for Federal Student </a:t>
            </a:r>
            <a:r>
              <a:rPr lang="en-US" sz="3600" dirty="0" smtClean="0">
                <a:solidFill>
                  <a:srgbClr val="1F497D"/>
                </a:solidFill>
                <a:latin typeface="Calibri"/>
              </a:rPr>
              <a:t>Aid</a:t>
            </a:r>
            <a:endParaRPr lang="en-US" sz="3600" dirty="0">
              <a:solidFill>
                <a:srgbClr val="1F497D"/>
              </a:solidFill>
              <a:latin typeface="Calibri"/>
              <a:ea typeface="Raleway"/>
              <a:cs typeface="Raleway"/>
              <a:sym typeface="Raleway"/>
            </a:endParaRPr>
          </a:p>
        </p:txBody>
      </p:sp>
      <p:sp>
        <p:nvSpPr>
          <p:cNvPr id="5" name="TextBox 4"/>
          <p:cNvSpPr txBox="1"/>
          <p:nvPr/>
        </p:nvSpPr>
        <p:spPr>
          <a:xfrm>
            <a:off x="4981322" y="5220473"/>
            <a:ext cx="4162678" cy="1569660"/>
          </a:xfrm>
          <a:prstGeom prst="rect">
            <a:avLst/>
          </a:prstGeom>
          <a:solidFill>
            <a:srgbClr val="B8D87A"/>
          </a:solidFill>
        </p:spPr>
        <p:txBody>
          <a:bodyPr wrap="square" rtlCol="0">
            <a:spAutoFit/>
          </a:bodyPr>
          <a:lstStyle/>
          <a:p>
            <a:pPr algn="ctr"/>
            <a:r>
              <a:rPr lang="en-US" sz="4800" b="1" dirty="0" smtClean="0">
                <a:solidFill>
                  <a:srgbClr val="1F497D"/>
                </a:solidFill>
                <a:latin typeface="Calibri"/>
              </a:rPr>
              <a:t>Apply online: </a:t>
            </a:r>
            <a:r>
              <a:rPr lang="en-US" sz="4800" b="1" dirty="0" err="1" smtClean="0">
                <a:solidFill>
                  <a:srgbClr val="1F497D"/>
                </a:solidFill>
                <a:latin typeface="Calibri"/>
              </a:rPr>
              <a:t>fafsa.ed.gov</a:t>
            </a:r>
            <a:r>
              <a:rPr lang="en-US" sz="4800" b="1" dirty="0" smtClean="0">
                <a:solidFill>
                  <a:srgbClr val="1F497D"/>
                </a:solidFill>
                <a:latin typeface="Calibri"/>
              </a:rPr>
              <a:t> </a:t>
            </a:r>
            <a:endParaRPr lang="en-US" sz="4800" b="1" dirty="0">
              <a:solidFill>
                <a:srgbClr val="1F497D"/>
              </a:solidFill>
              <a:latin typeface="Calibri"/>
            </a:endParaRPr>
          </a:p>
        </p:txBody>
      </p:sp>
      <p:sp>
        <p:nvSpPr>
          <p:cNvPr id="2" name="Rectangle 1"/>
          <p:cNvSpPr/>
          <p:nvPr/>
        </p:nvSpPr>
        <p:spPr>
          <a:xfrm>
            <a:off x="123187" y="1221414"/>
            <a:ext cx="4401680" cy="5139869"/>
          </a:xfrm>
          <a:prstGeom prst="rect">
            <a:avLst/>
          </a:prstGeom>
        </p:spPr>
        <p:txBody>
          <a:bodyPr wrap="square">
            <a:spAutoFit/>
          </a:bodyPr>
          <a:lstStyle/>
          <a:p>
            <a:r>
              <a:rPr lang="en-US" sz="3200" dirty="0" smtClean="0">
                <a:solidFill>
                  <a:prstClr val="white"/>
                </a:solidFill>
                <a:latin typeface="Calibri"/>
              </a:rPr>
              <a:t>New </a:t>
            </a:r>
            <a:r>
              <a:rPr lang="en-US" sz="3200" dirty="0">
                <a:solidFill>
                  <a:prstClr val="white"/>
                </a:solidFill>
                <a:latin typeface="Calibri"/>
              </a:rPr>
              <a:t>a</a:t>
            </a:r>
            <a:r>
              <a:rPr lang="en-US" sz="3200" dirty="0" smtClean="0">
                <a:solidFill>
                  <a:prstClr val="white"/>
                </a:solidFill>
                <a:latin typeface="Calibri"/>
              </a:rPr>
              <a:t>pplication window: Oct 1 – Mar 1 </a:t>
            </a:r>
          </a:p>
          <a:p>
            <a:endParaRPr lang="en-US" sz="3200" dirty="0">
              <a:solidFill>
                <a:prstClr val="white"/>
              </a:solidFill>
              <a:latin typeface="Calibri"/>
            </a:endParaRPr>
          </a:p>
          <a:p>
            <a:r>
              <a:rPr lang="en-US" sz="3200" dirty="0" smtClean="0">
                <a:solidFill>
                  <a:prstClr val="white"/>
                </a:solidFill>
                <a:latin typeface="Calibri"/>
              </a:rPr>
              <a:t>Apply </a:t>
            </a:r>
            <a:r>
              <a:rPr lang="en-US" sz="3200" dirty="0">
                <a:solidFill>
                  <a:prstClr val="white"/>
                </a:solidFill>
                <a:latin typeface="Calibri"/>
              </a:rPr>
              <a:t>fall of senior </a:t>
            </a:r>
            <a:r>
              <a:rPr lang="en-US" sz="3200" dirty="0" smtClean="0">
                <a:solidFill>
                  <a:prstClr val="white"/>
                </a:solidFill>
                <a:latin typeface="Calibri"/>
              </a:rPr>
              <a:t>year </a:t>
            </a:r>
            <a:r>
              <a:rPr lang="en-US" sz="3200" i="1" dirty="0" smtClean="0">
                <a:solidFill>
                  <a:schemeClr val="bg1">
                    <a:lumMod val="85000"/>
                  </a:schemeClr>
                </a:solidFill>
                <a:latin typeface="Calibri"/>
              </a:rPr>
              <a:t>for best consideration</a:t>
            </a:r>
            <a:endParaRPr lang="en-US" sz="3200" i="1" dirty="0">
              <a:solidFill>
                <a:schemeClr val="bg1">
                  <a:lumMod val="85000"/>
                </a:schemeClr>
              </a:solidFill>
              <a:latin typeface="Calibri"/>
            </a:endParaRPr>
          </a:p>
          <a:p>
            <a:endParaRPr lang="en-US" sz="3200" dirty="0" smtClean="0">
              <a:solidFill>
                <a:prstClr val="white"/>
              </a:solidFill>
              <a:latin typeface="Calibri"/>
            </a:endParaRPr>
          </a:p>
          <a:p>
            <a:r>
              <a:rPr lang="en-US" sz="3600" i="1" dirty="0" smtClean="0">
                <a:solidFill>
                  <a:prstClr val="white"/>
                </a:solidFill>
                <a:latin typeface="Calibri"/>
              </a:rPr>
              <a:t>All</a:t>
            </a:r>
            <a:r>
              <a:rPr lang="en-US" sz="3600" dirty="0" smtClean="0">
                <a:solidFill>
                  <a:prstClr val="white"/>
                </a:solidFill>
                <a:latin typeface="Calibri"/>
              </a:rPr>
              <a:t> students should apply</a:t>
            </a:r>
            <a:r>
              <a:rPr lang="en-US" sz="3200" dirty="0" smtClean="0">
                <a:solidFill>
                  <a:prstClr val="white"/>
                </a:solidFill>
                <a:latin typeface="Calibri"/>
              </a:rPr>
              <a:t>; </a:t>
            </a:r>
            <a:r>
              <a:rPr lang="en-US" sz="3200" i="1" dirty="0" smtClean="0">
                <a:solidFill>
                  <a:srgbClr val="D9D9D9"/>
                </a:solidFill>
                <a:latin typeface="Calibri"/>
              </a:rPr>
              <a:t>required by </a:t>
            </a:r>
            <a:br>
              <a:rPr lang="en-US" sz="3200" i="1" dirty="0" smtClean="0">
                <a:solidFill>
                  <a:srgbClr val="D9D9D9"/>
                </a:solidFill>
                <a:latin typeface="Calibri"/>
              </a:rPr>
            </a:br>
            <a:r>
              <a:rPr lang="en-US" sz="3200" i="1" dirty="0" smtClean="0">
                <a:solidFill>
                  <a:srgbClr val="D9D9D9"/>
                </a:solidFill>
                <a:latin typeface="Calibri"/>
              </a:rPr>
              <a:t>many </a:t>
            </a:r>
            <a:r>
              <a:rPr lang="en-US" sz="3200" i="1" dirty="0">
                <a:solidFill>
                  <a:srgbClr val="D9D9D9"/>
                </a:solidFill>
                <a:latin typeface="Calibri"/>
              </a:rPr>
              <a:t>colleges </a:t>
            </a:r>
            <a:r>
              <a:rPr lang="en-US" sz="3200" i="1" dirty="0" smtClean="0">
                <a:solidFill>
                  <a:srgbClr val="D9D9D9"/>
                </a:solidFill>
                <a:latin typeface="Calibri"/>
              </a:rPr>
              <a:t>and scholarship organizations</a:t>
            </a:r>
          </a:p>
        </p:txBody>
      </p:sp>
      <p:pic>
        <p:nvPicPr>
          <p:cNvPr id="3" name="Picture 2" descr="2016-hohs-graduat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59694" y="1856363"/>
            <a:ext cx="4650348" cy="3104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3509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
            <a:ext cx="9193539" cy="6868888"/>
          </a:xfrm>
          <a:prstGeom prst="rect">
            <a:avLst/>
          </a:prstGeom>
        </p:spPr>
      </p:pic>
      <p:sp>
        <p:nvSpPr>
          <p:cNvPr id="5" name="TextBox 4"/>
          <p:cNvSpPr txBox="1"/>
          <p:nvPr/>
        </p:nvSpPr>
        <p:spPr>
          <a:xfrm rot="21351564">
            <a:off x="-367534" y="2276725"/>
            <a:ext cx="3962400" cy="1200321"/>
          </a:xfrm>
          <a:prstGeom prst="rect">
            <a:avLst/>
          </a:prstGeom>
          <a:noFill/>
        </p:spPr>
        <p:txBody>
          <a:bodyPr wrap="square" lIns="91434" tIns="45716" rIns="91434" bIns="45716" rtlCol="0">
            <a:spAutoFit/>
          </a:bodyPr>
          <a:lstStyle/>
          <a:p>
            <a:pPr algn="ctr"/>
            <a:r>
              <a:rPr lang="en-US" sz="7200" b="1" dirty="0" smtClean="0">
                <a:solidFill>
                  <a:srgbClr val="1F497D"/>
                </a:solidFill>
                <a:latin typeface="Calibri"/>
              </a:rPr>
              <a:t>PARCC</a:t>
            </a:r>
            <a:endParaRPr lang="en-US" sz="7200" b="1" dirty="0">
              <a:solidFill>
                <a:srgbClr val="1F497D"/>
              </a:solidFill>
              <a:latin typeface="Calibri"/>
            </a:endParaRPr>
          </a:p>
        </p:txBody>
      </p:sp>
    </p:spTree>
    <p:extLst>
      <p:ext uri="{BB962C8B-B14F-4D97-AF65-F5344CB8AC3E}">
        <p14:creationId xmlns:p14="http://schemas.microsoft.com/office/powerpoint/2010/main" val="865466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709069"/>
            <a:ext cx="9144002" cy="6252307"/>
          </a:xfrm>
          <a:prstGeom prst="rect">
            <a:avLst/>
          </a:prstGeom>
        </p:spPr>
      </p:pic>
      <p:sp>
        <p:nvSpPr>
          <p:cNvPr id="6" name="TextBox 5"/>
          <p:cNvSpPr txBox="1"/>
          <p:nvPr/>
        </p:nvSpPr>
        <p:spPr>
          <a:xfrm>
            <a:off x="-2" y="1"/>
            <a:ext cx="9144002" cy="769433"/>
          </a:xfrm>
          <a:prstGeom prst="rect">
            <a:avLst/>
          </a:prstGeom>
          <a:solidFill>
            <a:schemeClr val="tx2"/>
          </a:solidFill>
        </p:spPr>
        <p:txBody>
          <a:bodyPr wrap="square" lIns="91434" tIns="45716" rIns="91434" bIns="45716" rtlCol="0">
            <a:spAutoFit/>
          </a:bodyPr>
          <a:lstStyle/>
          <a:p>
            <a:pPr algn="ctr"/>
            <a:r>
              <a:rPr lang="en-US" sz="4400" dirty="0">
                <a:solidFill>
                  <a:prstClr val="white"/>
                </a:solidFill>
                <a:latin typeface="Arial"/>
              </a:rPr>
              <a:t>PSAT – Grades 9</a:t>
            </a:r>
            <a:r>
              <a:rPr lang="en-US" sz="4400" dirty="0" smtClean="0">
                <a:solidFill>
                  <a:prstClr val="white"/>
                </a:solidFill>
                <a:latin typeface="Arial"/>
              </a:rPr>
              <a:t>-11</a:t>
            </a:r>
            <a:endParaRPr lang="en-US" sz="4400" dirty="0">
              <a:solidFill>
                <a:prstClr val="white"/>
              </a:solidFill>
              <a:latin typeface="Arial"/>
            </a:endParaRPr>
          </a:p>
        </p:txBody>
      </p:sp>
    </p:spTree>
    <p:extLst>
      <p:ext uri="{BB962C8B-B14F-4D97-AF65-F5344CB8AC3E}">
        <p14:creationId xmlns:p14="http://schemas.microsoft.com/office/powerpoint/2010/main" val="248654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40269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9470" y="707878"/>
            <a:ext cx="5304530" cy="6150122"/>
          </a:xfrm>
          <a:prstGeom prst="rect">
            <a:avLst/>
          </a:prstGeom>
        </p:spPr>
      </p:pic>
      <p:sp>
        <p:nvSpPr>
          <p:cNvPr id="6" name="TextBox 5"/>
          <p:cNvSpPr txBox="1"/>
          <p:nvPr/>
        </p:nvSpPr>
        <p:spPr>
          <a:xfrm>
            <a:off x="-21274" y="0"/>
            <a:ext cx="9223010" cy="769433"/>
          </a:xfrm>
          <a:prstGeom prst="rect">
            <a:avLst/>
          </a:prstGeom>
          <a:solidFill>
            <a:schemeClr val="tx2"/>
          </a:solidFill>
        </p:spPr>
        <p:txBody>
          <a:bodyPr wrap="square" lIns="91434" tIns="45716" rIns="91434" bIns="45716" rtlCol="0">
            <a:spAutoFit/>
          </a:bodyPr>
          <a:lstStyle/>
          <a:p>
            <a:pPr algn="ctr"/>
            <a:r>
              <a:rPr lang="en-US" sz="4400" dirty="0" smtClean="0">
                <a:solidFill>
                  <a:prstClr val="white"/>
                </a:solidFill>
                <a:latin typeface="Arial"/>
              </a:rPr>
              <a:t>SAT – Grades 11-12</a:t>
            </a:r>
            <a:endParaRPr lang="en-US" sz="1200" dirty="0">
              <a:solidFill>
                <a:prstClr val="white"/>
              </a:solidFill>
              <a:latin typeface="Arial"/>
            </a:endParaRPr>
          </a:p>
        </p:txBody>
      </p:sp>
      <p:sp>
        <p:nvSpPr>
          <p:cNvPr id="4" name="TextBox 3"/>
          <p:cNvSpPr txBox="1"/>
          <p:nvPr/>
        </p:nvSpPr>
        <p:spPr>
          <a:xfrm>
            <a:off x="-21273" y="1218840"/>
            <a:ext cx="3860744" cy="3397853"/>
          </a:xfrm>
          <a:prstGeom prst="rect">
            <a:avLst/>
          </a:prstGeom>
          <a:noFill/>
        </p:spPr>
        <p:txBody>
          <a:bodyPr wrap="square" rtlCol="0">
            <a:spAutoFit/>
          </a:bodyPr>
          <a:lstStyle>
            <a:defPPr>
              <a:defRPr lang="en-US"/>
            </a:defPPr>
            <a:lvl1pPr>
              <a:lnSpc>
                <a:spcPct val="140000"/>
              </a:lnSpc>
              <a:defRPr sz="3600">
                <a:solidFill>
                  <a:srgbClr val="4571A8"/>
                </a:solidFill>
              </a:defRPr>
            </a:lvl1pPr>
          </a:lstStyle>
          <a:p>
            <a:pPr algn="ctr">
              <a:lnSpc>
                <a:spcPct val="120000"/>
              </a:lnSpc>
            </a:pPr>
            <a:r>
              <a:rPr lang="en-US" dirty="0">
                <a:latin typeface="Calibri"/>
              </a:rPr>
              <a:t>Excellent preparation </a:t>
            </a:r>
            <a:endParaRPr lang="en-US" dirty="0" smtClean="0">
              <a:latin typeface="Calibri"/>
            </a:endParaRPr>
          </a:p>
          <a:p>
            <a:pPr algn="ctr">
              <a:lnSpc>
                <a:spcPct val="120000"/>
              </a:lnSpc>
            </a:pPr>
            <a:r>
              <a:rPr lang="en-US" dirty="0" smtClean="0">
                <a:latin typeface="Calibri"/>
              </a:rPr>
              <a:t>for </a:t>
            </a:r>
            <a:r>
              <a:rPr lang="en-US" dirty="0">
                <a:latin typeface="Calibri"/>
              </a:rPr>
              <a:t>college</a:t>
            </a:r>
          </a:p>
          <a:p>
            <a:pPr algn="ctr">
              <a:lnSpc>
                <a:spcPct val="120000"/>
              </a:lnSpc>
            </a:pPr>
            <a:endParaRPr lang="en-US" dirty="0">
              <a:latin typeface="Calibri"/>
            </a:endParaRPr>
          </a:p>
          <a:p>
            <a:pPr algn="ctr">
              <a:lnSpc>
                <a:spcPct val="120000"/>
              </a:lnSpc>
            </a:pPr>
            <a:endParaRPr lang="en-US" dirty="0">
              <a:latin typeface="Calibri"/>
            </a:endParaRPr>
          </a:p>
        </p:txBody>
      </p:sp>
    </p:spTree>
    <p:extLst>
      <p:ext uri="{BB962C8B-B14F-4D97-AF65-F5344CB8AC3E}">
        <p14:creationId xmlns:p14="http://schemas.microsoft.com/office/powerpoint/2010/main" val="1771322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09-10 WLHS AP History IMG_710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7800" y="499160"/>
            <a:ext cx="4775200" cy="6358840"/>
          </a:xfrm>
          <a:prstGeom prst="rect">
            <a:avLst/>
          </a:prstGeom>
        </p:spPr>
      </p:pic>
      <p:sp>
        <p:nvSpPr>
          <p:cNvPr id="2" name="Title 1"/>
          <p:cNvSpPr>
            <a:spLocks noGrp="1"/>
          </p:cNvSpPr>
          <p:nvPr>
            <p:ph type="title"/>
          </p:nvPr>
        </p:nvSpPr>
        <p:spPr>
          <a:xfrm>
            <a:off x="0" y="-1683"/>
            <a:ext cx="9140116" cy="914400"/>
          </a:xfrm>
          <a:solidFill>
            <a:schemeClr val="tx2"/>
          </a:solidFill>
        </p:spPr>
        <p:txBody>
          <a:bodyPr anchor="ctr">
            <a:normAutofit/>
          </a:bodyPr>
          <a:lstStyle/>
          <a:p>
            <a:r>
              <a:rPr lang="en-US" sz="4000" dirty="0" smtClean="0">
                <a:solidFill>
                  <a:schemeClr val="bg1"/>
                </a:solidFill>
              </a:rPr>
              <a:t>Advanced Placement (AP) – Grades 10-12</a:t>
            </a:r>
            <a:endParaRPr lang="en-US" sz="4000" dirty="0">
              <a:solidFill>
                <a:schemeClr val="bg1"/>
              </a:solidFill>
            </a:endParaRPr>
          </a:p>
        </p:txBody>
      </p:sp>
      <p:sp>
        <p:nvSpPr>
          <p:cNvPr id="5" name="TextBox 4"/>
          <p:cNvSpPr txBox="1"/>
          <p:nvPr/>
        </p:nvSpPr>
        <p:spPr>
          <a:xfrm>
            <a:off x="4597400" y="1264745"/>
            <a:ext cx="4546600" cy="4062651"/>
          </a:xfrm>
          <a:prstGeom prst="rect">
            <a:avLst/>
          </a:prstGeom>
          <a:noFill/>
        </p:spPr>
        <p:txBody>
          <a:bodyPr wrap="square" rtlCol="0">
            <a:spAutoFit/>
          </a:bodyPr>
          <a:lstStyle>
            <a:defPPr>
              <a:defRPr lang="en-US"/>
            </a:defPPr>
            <a:lvl1pPr>
              <a:lnSpc>
                <a:spcPct val="140000"/>
              </a:lnSpc>
              <a:defRPr sz="3600">
                <a:solidFill>
                  <a:srgbClr val="4571A8"/>
                </a:solidFill>
              </a:defRPr>
            </a:lvl1pPr>
          </a:lstStyle>
          <a:p>
            <a:pPr algn="ctr">
              <a:lnSpc>
                <a:spcPct val="120000"/>
              </a:lnSpc>
            </a:pPr>
            <a:r>
              <a:rPr lang="en-US" dirty="0">
                <a:latin typeface="Calibri"/>
              </a:rPr>
              <a:t>Excellent preparation </a:t>
            </a:r>
            <a:endParaRPr lang="en-US" dirty="0" smtClean="0">
              <a:latin typeface="Calibri"/>
            </a:endParaRPr>
          </a:p>
          <a:p>
            <a:pPr algn="ctr">
              <a:lnSpc>
                <a:spcPct val="120000"/>
              </a:lnSpc>
            </a:pPr>
            <a:r>
              <a:rPr lang="en-US" dirty="0" smtClean="0">
                <a:latin typeface="Calibri"/>
              </a:rPr>
              <a:t>for </a:t>
            </a:r>
            <a:r>
              <a:rPr lang="en-US" dirty="0">
                <a:latin typeface="Calibri"/>
              </a:rPr>
              <a:t>college</a:t>
            </a:r>
          </a:p>
          <a:p>
            <a:pPr algn="ctr">
              <a:lnSpc>
                <a:spcPct val="120000"/>
              </a:lnSpc>
            </a:pPr>
            <a:endParaRPr lang="en-US" dirty="0">
              <a:latin typeface="Calibri"/>
            </a:endParaRPr>
          </a:p>
          <a:p>
            <a:pPr algn="ctr">
              <a:lnSpc>
                <a:spcPct val="120000"/>
              </a:lnSpc>
            </a:pPr>
            <a:r>
              <a:rPr lang="en-US" dirty="0">
                <a:latin typeface="Calibri"/>
              </a:rPr>
              <a:t>Scores of 3-</a:t>
            </a:r>
            <a:r>
              <a:rPr lang="en-US" dirty="0" smtClean="0">
                <a:latin typeface="Calibri"/>
              </a:rPr>
              <a:t>5 can </a:t>
            </a:r>
          </a:p>
          <a:p>
            <a:pPr algn="ctr">
              <a:lnSpc>
                <a:spcPct val="120000"/>
              </a:lnSpc>
            </a:pPr>
            <a:r>
              <a:rPr lang="en-US" dirty="0" smtClean="0">
                <a:latin typeface="Calibri"/>
              </a:rPr>
              <a:t>earn college credit</a:t>
            </a:r>
            <a:endParaRPr lang="en-US" dirty="0">
              <a:latin typeface="Calibri"/>
            </a:endParaRPr>
          </a:p>
          <a:p>
            <a:pPr algn="ctr">
              <a:lnSpc>
                <a:spcPct val="120000"/>
              </a:lnSpc>
            </a:pPr>
            <a:endParaRPr lang="en-US" dirty="0">
              <a:latin typeface="Calibri"/>
            </a:endParaRPr>
          </a:p>
        </p:txBody>
      </p:sp>
      <p:sp>
        <p:nvSpPr>
          <p:cNvPr id="6" name="Rectangle 5"/>
          <p:cNvSpPr/>
          <p:nvPr/>
        </p:nvSpPr>
        <p:spPr>
          <a:xfrm>
            <a:off x="4597400" y="5297101"/>
            <a:ext cx="4546600" cy="1200329"/>
          </a:xfrm>
          <a:prstGeom prst="rect">
            <a:avLst/>
          </a:prstGeom>
          <a:solidFill>
            <a:srgbClr val="79963B"/>
          </a:solidFill>
        </p:spPr>
        <p:txBody>
          <a:bodyPr wrap="square" rtlCol="0">
            <a:spAutoFit/>
          </a:bodyPr>
          <a:lstStyle/>
          <a:p>
            <a:pPr algn="ctr" fontAlgn="base">
              <a:spcBef>
                <a:spcPct val="0"/>
              </a:spcBef>
              <a:spcAft>
                <a:spcPct val="0"/>
              </a:spcAft>
            </a:pPr>
            <a:r>
              <a:rPr lang="en-US" sz="3600" dirty="0">
                <a:solidFill>
                  <a:prstClr val="white"/>
                </a:solidFill>
                <a:latin typeface="Calibri"/>
                <a:ea typeface="ＭＳ Ｐゴシック" pitchFamily="34" charset="-128"/>
                <a:cs typeface="Arial" charset="0"/>
              </a:rPr>
              <a:t>ALL students should consider AP</a:t>
            </a:r>
          </a:p>
        </p:txBody>
      </p:sp>
    </p:spTree>
    <p:extLst>
      <p:ext uri="{BB962C8B-B14F-4D97-AF65-F5344CB8AC3E}">
        <p14:creationId xmlns:p14="http://schemas.microsoft.com/office/powerpoint/2010/main" val="3387489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683"/>
            <a:ext cx="9140116" cy="914400"/>
          </a:xfrm>
          <a:prstGeom prst="rect">
            <a:avLst/>
          </a:prstGeom>
          <a:solidFill>
            <a:schemeClr val="tx2"/>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alibri"/>
                <a:ea typeface="+mj-ea"/>
                <a:cs typeface="+mj-cs"/>
              </a:defRPr>
            </a:lvl1pPr>
          </a:lstStyle>
          <a:p>
            <a:r>
              <a:rPr lang="en-US" dirty="0" smtClean="0">
                <a:solidFill>
                  <a:schemeClr val="bg1"/>
                </a:solidFill>
              </a:rPr>
              <a:t>NGSS Science Curriculum</a:t>
            </a:r>
            <a:endParaRPr lang="en-US" dirty="0">
              <a:solidFill>
                <a:schemeClr val="bg1"/>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399" y="912717"/>
            <a:ext cx="4317999" cy="5972461"/>
          </a:xfrm>
          <a:prstGeom prst="rect">
            <a:avLst/>
          </a:prstGeom>
        </p:spPr>
      </p:pic>
      <p:sp>
        <p:nvSpPr>
          <p:cNvPr id="6" name="Rectangle 5"/>
          <p:cNvSpPr/>
          <p:nvPr/>
        </p:nvSpPr>
        <p:spPr>
          <a:xfrm>
            <a:off x="4165601" y="5807960"/>
            <a:ext cx="4974516" cy="1077218"/>
          </a:xfrm>
          <a:prstGeom prst="rect">
            <a:avLst/>
          </a:prstGeom>
          <a:solidFill>
            <a:srgbClr val="79963B"/>
          </a:solidFill>
        </p:spPr>
        <p:txBody>
          <a:bodyPr wrap="square" rtlCol="0">
            <a:spAutoFit/>
          </a:bodyPr>
          <a:lstStyle/>
          <a:p>
            <a:pPr algn="ctr"/>
            <a:r>
              <a:rPr lang="en-US" sz="2800" dirty="0">
                <a:solidFill>
                  <a:srgbClr val="FFFFFF"/>
                </a:solidFill>
                <a:sym typeface="Raleway"/>
              </a:rPr>
              <a:t>More information: </a:t>
            </a:r>
            <a:r>
              <a:rPr lang="en-US" sz="3600" b="1" dirty="0" err="1">
                <a:solidFill>
                  <a:srgbClr val="FFFFFF"/>
                </a:solidFill>
                <a:sym typeface="Raleway"/>
              </a:rPr>
              <a:t>nextgenscience.org</a:t>
            </a:r>
            <a:endParaRPr lang="en-US" sz="3600" b="1" dirty="0">
              <a:solidFill>
                <a:srgbClr val="FFFFFF"/>
              </a:solidFill>
              <a:sym typeface="Raleway"/>
            </a:endParaRPr>
          </a:p>
        </p:txBody>
      </p:sp>
      <p:sp>
        <p:nvSpPr>
          <p:cNvPr id="7" name="TextBox 6"/>
          <p:cNvSpPr txBox="1"/>
          <p:nvPr/>
        </p:nvSpPr>
        <p:spPr>
          <a:xfrm>
            <a:off x="4470400" y="1708067"/>
            <a:ext cx="4749800" cy="3893373"/>
          </a:xfrm>
          <a:prstGeom prst="rect">
            <a:avLst/>
          </a:prstGeom>
          <a:noFill/>
        </p:spPr>
        <p:txBody>
          <a:bodyPr wrap="square" rtlCol="0">
            <a:spAutoFit/>
          </a:bodyPr>
          <a:lstStyle>
            <a:defPPr>
              <a:defRPr lang="en-US"/>
            </a:defPPr>
            <a:lvl1pPr>
              <a:lnSpc>
                <a:spcPct val="140000"/>
              </a:lnSpc>
              <a:defRPr sz="3600">
                <a:solidFill>
                  <a:srgbClr val="4571A8"/>
                </a:solidFill>
              </a:defRPr>
            </a:lvl1pPr>
          </a:lstStyle>
          <a:p>
            <a:pPr marL="279400" indent="-279400">
              <a:lnSpc>
                <a:spcPct val="110000"/>
              </a:lnSpc>
              <a:spcAft>
                <a:spcPts val="600"/>
              </a:spcAft>
              <a:buFont typeface="Arial"/>
              <a:buChar char="•"/>
            </a:pPr>
            <a:r>
              <a:rPr lang="en-US" dirty="0" smtClean="0"/>
              <a:t>Scientific and engineering practices</a:t>
            </a:r>
          </a:p>
          <a:p>
            <a:pPr marL="279400" indent="-279400">
              <a:lnSpc>
                <a:spcPct val="110000"/>
              </a:lnSpc>
              <a:spcAft>
                <a:spcPts val="600"/>
              </a:spcAft>
              <a:buFont typeface="Arial"/>
              <a:buChar char="•"/>
            </a:pPr>
            <a:r>
              <a:rPr lang="en-US" dirty="0" smtClean="0"/>
              <a:t>Crosscutting concepts across scientific disciplines</a:t>
            </a:r>
          </a:p>
          <a:p>
            <a:pPr marL="279400" indent="-279400">
              <a:lnSpc>
                <a:spcPct val="110000"/>
              </a:lnSpc>
              <a:spcAft>
                <a:spcPts val="600"/>
              </a:spcAft>
              <a:buFont typeface="Arial"/>
              <a:buChar char="•"/>
            </a:pPr>
            <a:r>
              <a:rPr lang="en-US" dirty="0" smtClean="0"/>
              <a:t>Core ideas in science</a:t>
            </a:r>
            <a:endParaRPr lang="en-US" dirty="0"/>
          </a:p>
        </p:txBody>
      </p:sp>
      <p:sp>
        <p:nvSpPr>
          <p:cNvPr id="2" name="TextBox 1"/>
          <p:cNvSpPr txBox="1"/>
          <p:nvPr/>
        </p:nvSpPr>
        <p:spPr>
          <a:xfrm>
            <a:off x="4241801" y="1041400"/>
            <a:ext cx="4320841" cy="646331"/>
          </a:xfrm>
          <a:prstGeom prst="rect">
            <a:avLst/>
          </a:prstGeom>
          <a:noFill/>
        </p:spPr>
        <p:txBody>
          <a:bodyPr wrap="square" rtlCol="0">
            <a:spAutoFit/>
          </a:bodyPr>
          <a:lstStyle/>
          <a:p>
            <a:r>
              <a:rPr lang="en-US" sz="3600" dirty="0" smtClean="0">
                <a:solidFill>
                  <a:srgbClr val="4571A8"/>
                </a:solidFill>
                <a:latin typeface="Calibri"/>
              </a:rPr>
              <a:t>NGSS Integrates:</a:t>
            </a:r>
            <a:endParaRPr lang="en-US" dirty="0">
              <a:solidFill>
                <a:srgbClr val="1F497D"/>
              </a:solidFill>
            </a:endParaRPr>
          </a:p>
        </p:txBody>
      </p:sp>
    </p:spTree>
    <p:extLst>
      <p:ext uri="{BB962C8B-B14F-4D97-AF65-F5344CB8AC3E}">
        <p14:creationId xmlns:p14="http://schemas.microsoft.com/office/powerpoint/2010/main" val="31914269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496"/>
            <a:ext cx="9144000" cy="693295"/>
          </a:xfrm>
          <a:prstGeom prst="rect">
            <a:avLst/>
          </a:prstGeo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1" y="6172200"/>
            <a:ext cx="9160238" cy="685800"/>
          </a:xfrm>
          <a:prstGeom prst="rect">
            <a:avLst/>
          </a:prstGeo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400" dirty="0">
              <a:solidFill>
                <a:srgbClr val="0B5EA5"/>
              </a:solidFill>
              <a:latin typeface="Calibri"/>
              <a:cs typeface="Calibri"/>
            </a:endParaRPr>
          </a:p>
        </p:txBody>
      </p:sp>
      <p:pic>
        <p:nvPicPr>
          <p:cNvPr id="12" name="Picture 2" descr="C:\Users\ramanidove\AppData\Local\Microsoft\Windows\INetCache\Content.Outlook\63RG5WTY\StrategicPlanCVR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1843" y="152401"/>
            <a:ext cx="3506160" cy="4477659"/>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1243938" y="3462440"/>
            <a:ext cx="4200526" cy="2491560"/>
          </a:xfrm>
          <a:prstGeom prst="ellipse">
            <a:avLst/>
          </a:prstGeom>
          <a:gradFill flip="none" rotWithShape="1">
            <a:gsLst>
              <a:gs pos="0">
                <a:srgbClr val="00AEEF"/>
              </a:gs>
              <a:gs pos="85000">
                <a:schemeClr val="bg1"/>
              </a:gs>
            </a:gsLst>
            <a:path path="circle">
              <a:fillToRect r="100000" b="100000"/>
            </a:path>
            <a:tileRect l="-100000" t="-100000"/>
          </a:gradFill>
          <a:effectLst>
            <a:glow rad="127000">
              <a:srgbClr val="00AEEF">
                <a:alpha val="12000"/>
              </a:srgbClr>
            </a:glow>
            <a:softEdge rad="889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Oval 13"/>
          <p:cNvSpPr/>
          <p:nvPr/>
        </p:nvSpPr>
        <p:spPr>
          <a:xfrm>
            <a:off x="70209" y="750064"/>
            <a:ext cx="4200526" cy="2491560"/>
          </a:xfrm>
          <a:prstGeom prst="ellipse">
            <a:avLst/>
          </a:prstGeom>
          <a:gradFill flip="none" rotWithShape="1">
            <a:gsLst>
              <a:gs pos="0">
                <a:srgbClr val="00AEEF"/>
              </a:gs>
              <a:gs pos="85000">
                <a:schemeClr val="bg1"/>
              </a:gs>
            </a:gsLst>
            <a:path path="circle">
              <a:fillToRect r="100000" b="100000"/>
            </a:path>
            <a:tileRect l="-100000" t="-100000"/>
          </a:gradFill>
          <a:effectLst>
            <a:glow rad="127000">
              <a:srgbClr val="00AEEF">
                <a:alpha val="12000"/>
              </a:srgbClr>
            </a:glow>
            <a:softEdge rad="889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TextBox 14"/>
          <p:cNvSpPr txBox="1"/>
          <p:nvPr/>
        </p:nvSpPr>
        <p:spPr>
          <a:xfrm>
            <a:off x="498834" y="870201"/>
            <a:ext cx="4038600" cy="2554545"/>
          </a:xfrm>
          <a:prstGeom prst="rect">
            <a:avLst/>
          </a:prstGeom>
          <a:noFill/>
        </p:spPr>
        <p:txBody>
          <a:bodyPr wrap="square" rtlCol="0">
            <a:spAutoFit/>
          </a:bodyPr>
          <a:lstStyle/>
          <a:p>
            <a:r>
              <a:rPr lang="en-US" sz="3200" b="1" dirty="0" smtClean="0">
                <a:solidFill>
                  <a:srgbClr val="1F497D"/>
                </a:solidFill>
                <a:latin typeface="Calibri"/>
                <a:cs typeface="Calibri"/>
              </a:rPr>
              <a:t>VISION</a:t>
            </a:r>
          </a:p>
          <a:p>
            <a:r>
              <a:rPr lang="en-US" sz="3200" dirty="0" smtClean="0">
                <a:solidFill>
                  <a:srgbClr val="1F497D"/>
                </a:solidFill>
                <a:latin typeface="Calibri"/>
                <a:ea typeface="Arial Unicode MS" pitchFamily="34" charset="-128"/>
                <a:cs typeface="Calibri"/>
              </a:rPr>
              <a:t>Every student is </a:t>
            </a:r>
          </a:p>
          <a:p>
            <a:r>
              <a:rPr lang="en-US" sz="3200" b="1" dirty="0" smtClean="0">
                <a:solidFill>
                  <a:srgbClr val="1F497D"/>
                </a:solidFill>
                <a:latin typeface="Calibri"/>
                <a:ea typeface="Arial Unicode MS" pitchFamily="34" charset="-128"/>
                <a:cs typeface="Calibri"/>
              </a:rPr>
              <a:t>      inspired</a:t>
            </a:r>
            <a:r>
              <a:rPr lang="en-US" sz="3200" dirty="0" smtClean="0">
                <a:solidFill>
                  <a:srgbClr val="1F497D"/>
                </a:solidFill>
                <a:latin typeface="Calibri"/>
                <a:ea typeface="Arial Unicode MS" pitchFamily="34" charset="-128"/>
                <a:cs typeface="Calibri"/>
              </a:rPr>
              <a:t> to learn </a:t>
            </a:r>
          </a:p>
          <a:p>
            <a:r>
              <a:rPr lang="en-US" sz="3200" dirty="0" smtClean="0">
                <a:solidFill>
                  <a:srgbClr val="1F497D"/>
                </a:solidFill>
                <a:latin typeface="Calibri"/>
                <a:ea typeface="Arial Unicode MS" pitchFamily="34" charset="-128"/>
                <a:cs typeface="Calibri"/>
              </a:rPr>
              <a:t>and </a:t>
            </a:r>
            <a:r>
              <a:rPr lang="en-US" sz="3200" b="1" dirty="0" smtClean="0">
                <a:solidFill>
                  <a:srgbClr val="1F497D"/>
                </a:solidFill>
                <a:latin typeface="Calibri"/>
                <a:ea typeface="Arial Unicode MS" pitchFamily="34" charset="-128"/>
                <a:cs typeface="Calibri"/>
              </a:rPr>
              <a:t>empowered</a:t>
            </a:r>
          </a:p>
          <a:p>
            <a:r>
              <a:rPr lang="en-US" sz="3200" dirty="0" smtClean="0">
                <a:solidFill>
                  <a:srgbClr val="1F497D"/>
                </a:solidFill>
                <a:latin typeface="Calibri"/>
                <a:ea typeface="Arial Unicode MS" pitchFamily="34" charset="-128"/>
                <a:cs typeface="Calibri"/>
              </a:rPr>
              <a:t>       to excel</a:t>
            </a:r>
            <a:endParaRPr lang="en-US" sz="3200" dirty="0">
              <a:solidFill>
                <a:srgbClr val="1F497D"/>
              </a:solidFill>
              <a:latin typeface="Calibri"/>
              <a:ea typeface="Arial Unicode MS" pitchFamily="34" charset="-128"/>
              <a:cs typeface="Calibri"/>
            </a:endParaRPr>
          </a:p>
        </p:txBody>
      </p:sp>
      <p:sp>
        <p:nvSpPr>
          <p:cNvPr id="16" name="TextBox 15"/>
          <p:cNvSpPr txBox="1"/>
          <p:nvPr/>
        </p:nvSpPr>
        <p:spPr>
          <a:xfrm>
            <a:off x="1177264" y="3509766"/>
            <a:ext cx="5295900" cy="2554545"/>
          </a:xfrm>
          <a:prstGeom prst="rect">
            <a:avLst/>
          </a:prstGeom>
          <a:noFill/>
        </p:spPr>
        <p:txBody>
          <a:bodyPr wrap="square" rtlCol="0">
            <a:spAutoFit/>
          </a:bodyPr>
          <a:lstStyle/>
          <a:p>
            <a:r>
              <a:rPr lang="en-US" sz="3200" b="1" dirty="0" smtClean="0">
                <a:solidFill>
                  <a:srgbClr val="1F497D"/>
                </a:solidFill>
                <a:latin typeface="Calibri"/>
                <a:cs typeface="Calibri"/>
              </a:rPr>
              <a:t>MISSION</a:t>
            </a:r>
          </a:p>
          <a:p>
            <a:r>
              <a:rPr lang="en-US" sz="3200" dirty="0" smtClean="0">
                <a:solidFill>
                  <a:srgbClr val="1F497D"/>
                </a:solidFill>
                <a:latin typeface="Calibri"/>
                <a:ea typeface="Arial Unicode MS" pitchFamily="34" charset="-128"/>
                <a:cs typeface="Calibri"/>
              </a:rPr>
              <a:t>We cultivate a </a:t>
            </a:r>
            <a:r>
              <a:rPr lang="en-US" sz="3200" b="1" dirty="0" smtClean="0">
                <a:solidFill>
                  <a:srgbClr val="1F497D"/>
                </a:solidFill>
                <a:latin typeface="Calibri"/>
                <a:ea typeface="Arial Unicode MS" pitchFamily="34" charset="-128"/>
                <a:cs typeface="Calibri"/>
              </a:rPr>
              <a:t>vibrant</a:t>
            </a:r>
          </a:p>
          <a:p>
            <a:r>
              <a:rPr lang="en-US" sz="3200" b="1" dirty="0" smtClean="0">
                <a:solidFill>
                  <a:srgbClr val="1F497D"/>
                </a:solidFill>
                <a:latin typeface="Calibri"/>
                <a:ea typeface="Arial Unicode MS" pitchFamily="34" charset="-128"/>
                <a:cs typeface="Calibri"/>
              </a:rPr>
              <a:t>      </a:t>
            </a:r>
            <a:r>
              <a:rPr lang="en-US" sz="3200" dirty="0" smtClean="0">
                <a:solidFill>
                  <a:srgbClr val="1F497D"/>
                </a:solidFill>
                <a:latin typeface="Calibri"/>
                <a:ea typeface="Arial Unicode MS" pitchFamily="34" charset="-128"/>
                <a:cs typeface="Calibri"/>
              </a:rPr>
              <a:t>learning community that prepares students to  </a:t>
            </a:r>
            <a:r>
              <a:rPr lang="en-US" sz="3200" b="1" dirty="0" smtClean="0">
                <a:solidFill>
                  <a:srgbClr val="1F497D"/>
                </a:solidFill>
                <a:latin typeface="Calibri"/>
                <a:ea typeface="Arial Unicode MS" pitchFamily="34" charset="-128"/>
                <a:cs typeface="Calibri"/>
              </a:rPr>
              <a:t>thrive</a:t>
            </a:r>
          </a:p>
          <a:p>
            <a:r>
              <a:rPr lang="en-US" sz="3200" dirty="0" smtClean="0">
                <a:solidFill>
                  <a:srgbClr val="1F497D"/>
                </a:solidFill>
                <a:latin typeface="Calibri"/>
                <a:ea typeface="Arial Unicode MS" pitchFamily="34" charset="-128"/>
                <a:cs typeface="Calibri"/>
              </a:rPr>
              <a:t>       in a </a:t>
            </a:r>
            <a:r>
              <a:rPr lang="en-US" sz="3200" b="1" dirty="0" smtClean="0">
                <a:solidFill>
                  <a:srgbClr val="1F497D"/>
                </a:solidFill>
                <a:latin typeface="Calibri"/>
                <a:ea typeface="Arial Unicode MS" pitchFamily="34" charset="-128"/>
                <a:cs typeface="Calibri"/>
              </a:rPr>
              <a:t>dynamic</a:t>
            </a:r>
            <a:r>
              <a:rPr lang="en-US" sz="3200" dirty="0" smtClean="0">
                <a:solidFill>
                  <a:srgbClr val="1F497D"/>
                </a:solidFill>
                <a:latin typeface="Calibri"/>
                <a:ea typeface="Arial Unicode MS" pitchFamily="34" charset="-128"/>
                <a:cs typeface="Calibri"/>
              </a:rPr>
              <a:t> world</a:t>
            </a:r>
            <a:endParaRPr lang="en-US" sz="3200" dirty="0">
              <a:solidFill>
                <a:srgbClr val="1F497D"/>
              </a:solidFill>
              <a:latin typeface="Calibri"/>
              <a:ea typeface="Arial Unicode MS" pitchFamily="34" charset="-128"/>
              <a:cs typeface="Calibri"/>
            </a:endParaRPr>
          </a:p>
        </p:txBody>
      </p:sp>
      <p:sp>
        <p:nvSpPr>
          <p:cNvPr id="2" name="TextBox 1"/>
          <p:cNvSpPr txBox="1"/>
          <p:nvPr/>
        </p:nvSpPr>
        <p:spPr>
          <a:xfrm>
            <a:off x="0" y="6172200"/>
            <a:ext cx="9144000" cy="707886"/>
          </a:xfrm>
          <a:prstGeom prst="rect">
            <a:avLst/>
          </a:prstGeom>
          <a:noFill/>
        </p:spPr>
        <p:txBody>
          <a:bodyPr wrap="square" rtlCol="0">
            <a:spAutoFit/>
          </a:bodyPr>
          <a:lstStyle/>
          <a:p>
            <a:pPr algn="ctr"/>
            <a:r>
              <a:rPr lang="en-US" sz="4000" dirty="0" err="1" smtClean="0">
                <a:solidFill>
                  <a:srgbClr val="1B4072"/>
                </a:solidFill>
                <a:latin typeface="Calibri"/>
              </a:rPr>
              <a:t>www.hcpss.org</a:t>
            </a:r>
            <a:r>
              <a:rPr lang="en-US" sz="4000" dirty="0">
                <a:solidFill>
                  <a:srgbClr val="1B4072"/>
                </a:solidFill>
                <a:latin typeface="Calibri"/>
              </a:rPr>
              <a:t>/</a:t>
            </a:r>
            <a:r>
              <a:rPr lang="en-US" sz="4000" dirty="0" smtClean="0">
                <a:solidFill>
                  <a:srgbClr val="1B4072"/>
                </a:solidFill>
                <a:latin typeface="Calibri"/>
              </a:rPr>
              <a:t>vision</a:t>
            </a:r>
            <a:endParaRPr lang="en-US" sz="4000" dirty="0">
              <a:solidFill>
                <a:srgbClr val="1B4072"/>
              </a:solidFill>
              <a:latin typeface="Calibri"/>
            </a:endParaRPr>
          </a:p>
        </p:txBody>
      </p:sp>
    </p:spTree>
    <p:extLst>
      <p:ext uri="{BB962C8B-B14F-4D97-AF65-F5344CB8AC3E}">
        <p14:creationId xmlns:p14="http://schemas.microsoft.com/office/powerpoint/2010/main" val="882975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683"/>
            <a:ext cx="9140116" cy="914400"/>
          </a:xfrm>
          <a:prstGeom prst="rect">
            <a:avLst/>
          </a:prstGeom>
          <a:solidFill>
            <a:schemeClr val="tx2"/>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alibri"/>
                <a:ea typeface="+mj-ea"/>
                <a:cs typeface="+mj-cs"/>
              </a:defRPr>
            </a:lvl1pPr>
          </a:lstStyle>
          <a:p>
            <a:r>
              <a:rPr lang="en-US" dirty="0">
                <a:solidFill>
                  <a:schemeClr val="bg1"/>
                </a:solidFill>
              </a:rPr>
              <a:t>HS Science Course Requirements</a:t>
            </a:r>
          </a:p>
        </p:txBody>
      </p:sp>
      <p:sp>
        <p:nvSpPr>
          <p:cNvPr id="4" name="TextBox 3"/>
          <p:cNvSpPr txBox="1"/>
          <p:nvPr/>
        </p:nvSpPr>
        <p:spPr>
          <a:xfrm>
            <a:off x="173915" y="2732771"/>
            <a:ext cx="4495800" cy="3745641"/>
          </a:xfrm>
          <a:prstGeom prst="rect">
            <a:avLst/>
          </a:prstGeom>
          <a:noFill/>
        </p:spPr>
        <p:txBody>
          <a:bodyPr wrap="square" rtlCol="0">
            <a:spAutoFit/>
          </a:bodyPr>
          <a:lstStyle>
            <a:defPPr>
              <a:defRPr lang="en-US"/>
            </a:defPPr>
            <a:lvl1pPr>
              <a:lnSpc>
                <a:spcPct val="140000"/>
              </a:lnSpc>
              <a:defRPr sz="3600">
                <a:solidFill>
                  <a:srgbClr val="4571A8"/>
                </a:solidFill>
              </a:defRPr>
            </a:lvl1pPr>
          </a:lstStyle>
          <a:p>
            <a:pPr marL="279400" indent="-279400">
              <a:lnSpc>
                <a:spcPct val="110000"/>
              </a:lnSpc>
              <a:spcAft>
                <a:spcPts val="2400"/>
              </a:spcAft>
              <a:buFont typeface="Arial"/>
              <a:buChar char="•"/>
            </a:pPr>
            <a:r>
              <a:rPr lang="en-US" dirty="0"/>
              <a:t>Earth/</a:t>
            </a:r>
            <a:r>
              <a:rPr lang="en-US" dirty="0" smtClean="0"/>
              <a:t>Space science</a:t>
            </a:r>
          </a:p>
          <a:p>
            <a:pPr marL="279400" indent="-279400">
              <a:lnSpc>
                <a:spcPct val="110000"/>
              </a:lnSpc>
              <a:spcAft>
                <a:spcPts val="2400"/>
              </a:spcAft>
              <a:buFont typeface="Arial"/>
              <a:buChar char="•"/>
            </a:pPr>
            <a:r>
              <a:rPr lang="en-US" dirty="0" smtClean="0"/>
              <a:t>Life science (</a:t>
            </a:r>
            <a:r>
              <a:rPr lang="en-US" dirty="0"/>
              <a:t>biology</a:t>
            </a:r>
            <a:r>
              <a:rPr lang="en-US" dirty="0" smtClean="0"/>
              <a:t>)</a:t>
            </a:r>
          </a:p>
          <a:p>
            <a:pPr marL="279400" indent="-279400">
              <a:lnSpc>
                <a:spcPct val="110000"/>
              </a:lnSpc>
              <a:spcAft>
                <a:spcPts val="2400"/>
              </a:spcAft>
              <a:buFont typeface="Arial"/>
              <a:buChar char="•"/>
            </a:pPr>
            <a:r>
              <a:rPr lang="en-US" dirty="0" smtClean="0"/>
              <a:t>Physical </a:t>
            </a:r>
            <a:r>
              <a:rPr lang="en-US" dirty="0"/>
              <a:t>science (chemistry </a:t>
            </a:r>
            <a:r>
              <a:rPr lang="en-US" dirty="0" smtClean="0"/>
              <a:t>and </a:t>
            </a:r>
            <a:r>
              <a:rPr lang="en-US" dirty="0"/>
              <a:t>physics</a:t>
            </a:r>
            <a:r>
              <a:rPr lang="en-US" dirty="0" smtClean="0"/>
              <a:t>) </a:t>
            </a:r>
            <a:endParaRPr lang="en-US" dirty="0"/>
          </a:p>
        </p:txBody>
      </p:sp>
      <p:sp>
        <p:nvSpPr>
          <p:cNvPr id="5" name="TextBox 4"/>
          <p:cNvSpPr txBox="1"/>
          <p:nvPr/>
        </p:nvSpPr>
        <p:spPr>
          <a:xfrm>
            <a:off x="152400" y="1210721"/>
            <a:ext cx="4320841" cy="1200329"/>
          </a:xfrm>
          <a:prstGeom prst="rect">
            <a:avLst/>
          </a:prstGeom>
          <a:noFill/>
        </p:spPr>
        <p:txBody>
          <a:bodyPr wrap="square" rtlCol="0">
            <a:spAutoFit/>
          </a:bodyPr>
          <a:lstStyle/>
          <a:p>
            <a:r>
              <a:rPr lang="en-US" sz="3600" dirty="0" smtClean="0">
                <a:solidFill>
                  <a:srgbClr val="4571A8"/>
                </a:solidFill>
                <a:latin typeface="Calibri"/>
              </a:rPr>
              <a:t>Core courses in each major discipline:</a:t>
            </a:r>
            <a:endParaRPr lang="en-US" dirty="0">
              <a:solidFill>
                <a:srgbClr val="1F497D"/>
              </a:solidFill>
            </a:endParaRPr>
          </a:p>
        </p:txBody>
      </p:sp>
      <p:pic>
        <p:nvPicPr>
          <p:cNvPr id="2" name="Picture 1" descr="2015-09-25 mhhs watershed IMG_847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3234" y="762000"/>
            <a:ext cx="4519441" cy="6273800"/>
          </a:xfrm>
          <a:prstGeom prst="rect">
            <a:avLst/>
          </a:prstGeom>
        </p:spPr>
      </p:pic>
    </p:spTree>
    <p:extLst>
      <p:ext uri="{BB962C8B-B14F-4D97-AF65-F5344CB8AC3E}">
        <p14:creationId xmlns:p14="http://schemas.microsoft.com/office/powerpoint/2010/main" val="27108664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683"/>
            <a:ext cx="9140116" cy="914400"/>
          </a:xfrm>
          <a:prstGeom prst="rect">
            <a:avLst/>
          </a:prstGeom>
          <a:solidFill>
            <a:schemeClr val="tx2"/>
          </a:solidFill>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Calibri"/>
                <a:ea typeface="+mj-ea"/>
                <a:cs typeface="+mj-cs"/>
              </a:defRPr>
            </a:lvl1pPr>
          </a:lstStyle>
          <a:p>
            <a:r>
              <a:rPr lang="en-US" sz="4000" dirty="0">
                <a:solidFill>
                  <a:schemeClr val="bg1"/>
                </a:solidFill>
              </a:rPr>
              <a:t>Maryland Integrated Science Assessment (MISA</a:t>
            </a:r>
            <a:r>
              <a:rPr lang="en-US" sz="4000" dirty="0" smtClean="0">
                <a:solidFill>
                  <a:schemeClr val="bg1"/>
                </a:solidFill>
              </a:rPr>
              <a:t>) </a:t>
            </a:r>
            <a:endParaRPr lang="en-US" sz="4000" dirty="0">
              <a:solidFill>
                <a:schemeClr val="bg1"/>
              </a:solidFill>
            </a:endParaRPr>
          </a:p>
        </p:txBody>
      </p:sp>
      <p:pic>
        <p:nvPicPr>
          <p:cNvPr id="2" name="Picture 1" descr="2015-11-09 Students Testing IMG_475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4" y="914400"/>
            <a:ext cx="9144000" cy="6096000"/>
          </a:xfrm>
          <a:prstGeom prst="rect">
            <a:avLst/>
          </a:prstGeom>
        </p:spPr>
      </p:pic>
    </p:spTree>
    <p:extLst>
      <p:ext uri="{BB962C8B-B14F-4D97-AF65-F5344CB8AC3E}">
        <p14:creationId xmlns:p14="http://schemas.microsoft.com/office/powerpoint/2010/main" val="27108664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11-03 School Breakfast IMG_261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124" y="188935"/>
            <a:ext cx="4559975" cy="6096000"/>
          </a:xfrm>
          <a:prstGeom prst="rect">
            <a:avLst/>
          </a:prstGeom>
        </p:spPr>
      </p:pic>
      <p:sp>
        <p:nvSpPr>
          <p:cNvPr id="4" name="TextBox 3"/>
          <p:cNvSpPr txBox="1"/>
          <p:nvPr/>
        </p:nvSpPr>
        <p:spPr>
          <a:xfrm>
            <a:off x="1" y="6048758"/>
            <a:ext cx="9144000" cy="830997"/>
          </a:xfrm>
          <a:prstGeom prst="rect">
            <a:avLst/>
          </a:prstGeom>
          <a:solidFill>
            <a:schemeClr val="tx2"/>
          </a:solidFill>
        </p:spPr>
        <p:txBody>
          <a:bodyPr wrap="square" tIns="0" bIns="0" rtlCol="0" anchor="ctr" anchorCtr="1">
            <a:noAutofit/>
          </a:bodyPr>
          <a:lstStyle/>
          <a:p>
            <a:pPr algn="ctr"/>
            <a:r>
              <a:rPr lang="en-US" sz="5400" dirty="0" err="1">
                <a:solidFill>
                  <a:srgbClr val="A2E658"/>
                </a:solidFill>
                <a:latin typeface="Calibri"/>
              </a:rPr>
              <a:t>h</a:t>
            </a:r>
            <a:r>
              <a:rPr lang="en-US" sz="5400" dirty="0" err="1" smtClean="0">
                <a:solidFill>
                  <a:srgbClr val="A2E658"/>
                </a:solidFill>
                <a:latin typeface="Calibri"/>
              </a:rPr>
              <a:t>cpss.nutraslice.com</a:t>
            </a:r>
            <a:endParaRPr lang="en-US" sz="5400" dirty="0">
              <a:solidFill>
                <a:srgbClr val="A2E658"/>
              </a:solidFill>
              <a:latin typeface="Calibri"/>
            </a:endParaRPr>
          </a:p>
        </p:txBody>
      </p:sp>
      <p:sp>
        <p:nvSpPr>
          <p:cNvPr id="6" name="Title 1"/>
          <p:cNvSpPr txBox="1">
            <a:spLocks/>
          </p:cNvSpPr>
          <p:nvPr/>
        </p:nvSpPr>
        <p:spPr>
          <a:xfrm>
            <a:off x="-36301" y="1"/>
            <a:ext cx="9180301" cy="795009"/>
          </a:xfrm>
          <a:prstGeom prst="rect">
            <a:avLst/>
          </a:prstGeom>
          <a:solidFill>
            <a:srgbClr val="B8D87A"/>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800" dirty="0">
                <a:solidFill>
                  <a:srgbClr val="1F497D"/>
                </a:solidFill>
                <a:latin typeface="Calibri"/>
              </a:rPr>
              <a:t>Interactive School </a:t>
            </a:r>
            <a:r>
              <a:rPr lang="en-US" sz="4800" dirty="0" smtClean="0">
                <a:solidFill>
                  <a:srgbClr val="1F497D"/>
                </a:solidFill>
                <a:latin typeface="Calibri"/>
              </a:rPr>
              <a:t>Menus App</a:t>
            </a:r>
            <a:endParaRPr lang="en-US" sz="4800" dirty="0">
              <a:solidFill>
                <a:srgbClr val="1F497D"/>
              </a:solidFill>
              <a:latin typeface="Calibri"/>
            </a:endParaRPr>
          </a:p>
        </p:txBody>
      </p:sp>
      <p:sp>
        <p:nvSpPr>
          <p:cNvPr id="7" name="TextBox 6"/>
          <p:cNvSpPr txBox="1"/>
          <p:nvPr/>
        </p:nvSpPr>
        <p:spPr>
          <a:xfrm>
            <a:off x="4348331" y="1045644"/>
            <a:ext cx="4830265" cy="4708982"/>
          </a:xfrm>
          <a:prstGeom prst="rect">
            <a:avLst/>
          </a:prstGeom>
          <a:noFill/>
        </p:spPr>
        <p:txBody>
          <a:bodyPr wrap="square" rtlCol="0">
            <a:spAutoFit/>
          </a:bodyPr>
          <a:lstStyle>
            <a:defPPr>
              <a:defRPr lang="en-US"/>
            </a:defPPr>
            <a:lvl1pPr>
              <a:lnSpc>
                <a:spcPct val="140000"/>
              </a:lnSpc>
              <a:defRPr sz="3600">
                <a:solidFill>
                  <a:srgbClr val="4571A8"/>
                </a:solidFill>
              </a:defRPr>
            </a:lvl1pPr>
          </a:lstStyle>
          <a:p>
            <a:pPr marL="288925" indent="-288925">
              <a:buFont typeface="Arial"/>
              <a:buChar char="•"/>
            </a:pPr>
            <a:r>
              <a:rPr lang="en-US" dirty="0"/>
              <a:t>Food descriptions</a:t>
            </a:r>
          </a:p>
          <a:p>
            <a:pPr marL="288925" indent="-288925">
              <a:buFont typeface="Arial"/>
              <a:buChar char="•"/>
            </a:pPr>
            <a:r>
              <a:rPr lang="en-US" dirty="0" smtClean="0">
                <a:latin typeface="Calibri"/>
              </a:rPr>
              <a:t>Nutrition and allergens</a:t>
            </a:r>
          </a:p>
          <a:p>
            <a:pPr marL="288925" indent="-288925">
              <a:buFont typeface="Arial"/>
              <a:buChar char="•"/>
            </a:pPr>
            <a:r>
              <a:rPr lang="en-US" dirty="0" smtClean="0">
                <a:latin typeface="Calibri"/>
              </a:rPr>
              <a:t>Carb counts</a:t>
            </a:r>
          </a:p>
          <a:p>
            <a:pPr marL="288925" indent="-288925">
              <a:buFont typeface="Arial"/>
              <a:buChar char="•"/>
            </a:pPr>
            <a:r>
              <a:rPr lang="en-US" dirty="0" smtClean="0">
                <a:latin typeface="Calibri"/>
              </a:rPr>
              <a:t>Pre-payment links</a:t>
            </a:r>
          </a:p>
          <a:p>
            <a:pPr marL="288925" indent="-288925">
              <a:buFont typeface="Arial"/>
              <a:buChar char="•"/>
            </a:pPr>
            <a:r>
              <a:rPr lang="en-US" dirty="0" smtClean="0">
                <a:latin typeface="Calibri"/>
              </a:rPr>
              <a:t>Menus</a:t>
            </a:r>
          </a:p>
          <a:p>
            <a:pPr marL="288925" indent="-288925">
              <a:buFont typeface="Arial"/>
              <a:buChar char="•"/>
            </a:pPr>
            <a:r>
              <a:rPr lang="en-US" dirty="0" smtClean="0">
                <a:latin typeface="Calibri"/>
              </a:rPr>
              <a:t>Breakfast and lunch</a:t>
            </a:r>
          </a:p>
        </p:txBody>
      </p:sp>
    </p:spTree>
    <p:extLst>
      <p:ext uri="{BB962C8B-B14F-4D97-AF65-F5344CB8AC3E}">
        <p14:creationId xmlns:p14="http://schemas.microsoft.com/office/powerpoint/2010/main" val="11117794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09-10 WLHS AP History IMG_734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03201"/>
            <a:ext cx="9144000" cy="7061201"/>
          </a:xfrm>
          <a:prstGeom prst="rect">
            <a:avLst/>
          </a:prstGeom>
        </p:spPr>
      </p:pic>
      <p:pic>
        <p:nvPicPr>
          <p:cNvPr id="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3931" y="4969942"/>
            <a:ext cx="4731809"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10783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nkB4UpostPostersSm-April20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0" y="958430"/>
            <a:ext cx="9144000" cy="5916707"/>
          </a:xfrm>
          <a:prstGeom prst="rect">
            <a:avLst/>
          </a:prstGeom>
        </p:spPr>
      </p:pic>
      <p:sp>
        <p:nvSpPr>
          <p:cNvPr id="6" name="Rectangle 5"/>
          <p:cNvSpPr/>
          <p:nvPr/>
        </p:nvSpPr>
        <p:spPr>
          <a:xfrm>
            <a:off x="4670" y="2"/>
            <a:ext cx="9144000" cy="958431"/>
          </a:xfrm>
          <a:prstGeom prst="rect">
            <a:avLst/>
          </a:prstGeom>
          <a:solidFill>
            <a:srgbClr val="B8D8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400" dirty="0">
                <a:solidFill>
                  <a:srgbClr val="1B4072"/>
                </a:solidFill>
                <a:sym typeface="Raleway"/>
              </a:rPr>
              <a:t>Responsible Use of Technology and Social Media</a:t>
            </a:r>
          </a:p>
        </p:txBody>
      </p:sp>
    </p:spTree>
    <p:extLst>
      <p:ext uri="{BB962C8B-B14F-4D97-AF65-F5344CB8AC3E}">
        <p14:creationId xmlns:p14="http://schemas.microsoft.com/office/powerpoint/2010/main" val="27789491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23066" y="5067987"/>
            <a:ext cx="5351995" cy="1754327"/>
          </a:xfrm>
          <a:prstGeom prst="rect">
            <a:avLst/>
          </a:prstGeom>
          <a:noFill/>
        </p:spPr>
        <p:txBody>
          <a:bodyPr wrap="square" rtlCol="0">
            <a:spAutoFit/>
          </a:bodyPr>
          <a:lstStyle/>
          <a:p>
            <a:pPr algn="ctr"/>
            <a:r>
              <a:rPr lang="en-US" sz="3600" b="1" dirty="0" smtClean="0">
                <a:solidFill>
                  <a:srgbClr val="2E6CB8"/>
                </a:solidFill>
              </a:rPr>
              <a:t>Sunday, October 16</a:t>
            </a:r>
          </a:p>
          <a:p>
            <a:pPr algn="ctr"/>
            <a:r>
              <a:rPr lang="en-US" sz="3600" b="1" dirty="0" smtClean="0">
                <a:solidFill>
                  <a:srgbClr val="2E6CB8"/>
                </a:solidFill>
              </a:rPr>
              <a:t>REGISTER NOW!</a:t>
            </a:r>
          </a:p>
          <a:p>
            <a:pPr algn="ctr"/>
            <a:r>
              <a:rPr lang="en-US" sz="3600" b="1" dirty="0" smtClean="0">
                <a:solidFill>
                  <a:srgbClr val="2E6CB8"/>
                </a:solidFill>
              </a:rPr>
              <a:t>www.hcpss5k.com</a:t>
            </a:r>
            <a:endParaRPr lang="en-US" sz="3600" b="1" dirty="0">
              <a:solidFill>
                <a:srgbClr val="2E6CB8"/>
              </a:solidFill>
            </a:endParaRPr>
          </a:p>
        </p:txBody>
      </p:sp>
      <p:pic>
        <p:nvPicPr>
          <p:cNvPr id="3" name="Picture 2" descr="5K run 2014 739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66048"/>
            <a:ext cx="9164553" cy="4960312"/>
          </a:xfrm>
          <a:prstGeom prst="rect">
            <a:avLst/>
          </a:prstGeom>
        </p:spPr>
      </p:pic>
      <p:pic>
        <p:nvPicPr>
          <p:cNvPr id="5" name="Picture 4" descr="Copy of HCPSS_5k_logo_2c.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2" y="4945064"/>
            <a:ext cx="2847667" cy="1912936"/>
          </a:xfrm>
          <a:prstGeom prst="rect">
            <a:avLst/>
          </a:prstGeom>
          <a:noFill/>
        </p:spPr>
      </p:pic>
      <p:cxnSp>
        <p:nvCxnSpPr>
          <p:cNvPr id="6" name="Straight Connector 5"/>
          <p:cNvCxnSpPr/>
          <p:nvPr/>
        </p:nvCxnSpPr>
        <p:spPr>
          <a:xfrm>
            <a:off x="-1" y="4893808"/>
            <a:ext cx="9144000" cy="0"/>
          </a:xfrm>
          <a:prstGeom prst="line">
            <a:avLst/>
          </a:prstGeom>
          <a:ln>
            <a:solidFill>
              <a:srgbClr val="2E6CB8"/>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416748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lebrateHCPSS_7_8_16_Page_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9082" y="840153"/>
            <a:ext cx="3810000" cy="4930588"/>
          </a:xfrm>
          <a:prstGeom prst="rect">
            <a:avLst/>
          </a:prstGeom>
          <a:ln>
            <a:noFill/>
          </a:ln>
          <a:effectLst>
            <a:outerShdw blurRad="50800" dist="38100" dir="3420000" sx="101000" sy="101000" algn="tl" rotWithShape="0">
              <a:srgbClr val="000000">
                <a:alpha val="17000"/>
              </a:srgbClr>
            </a:outerShdw>
          </a:effectLst>
        </p:spPr>
      </p:pic>
      <p:sp>
        <p:nvSpPr>
          <p:cNvPr id="6" name="Title 9"/>
          <p:cNvSpPr txBox="1">
            <a:spLocks/>
          </p:cNvSpPr>
          <p:nvPr/>
        </p:nvSpPr>
        <p:spPr>
          <a:xfrm>
            <a:off x="0" y="5998310"/>
            <a:ext cx="9159100" cy="771515"/>
          </a:xfrm>
          <a:prstGeom prst="rect">
            <a:avLst/>
          </a:prstGeom>
          <a:solidFill>
            <a:srgbClr val="B8D87A"/>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spcBef>
                <a:spcPts val="0"/>
              </a:spcBef>
              <a:buClr>
                <a:schemeClr val="dk1"/>
              </a:buClr>
              <a:buSzPct val="34375"/>
              <a:buNone/>
              <a:defRPr sz="4400">
                <a:solidFill>
                  <a:srgbClr val="1F497D"/>
                </a:solidFill>
                <a:ea typeface="Raleway"/>
                <a:cs typeface="Raleway"/>
              </a:defRPr>
            </a:lvl1pPr>
          </a:lstStyle>
          <a:p>
            <a:r>
              <a:rPr lang="en-US" dirty="0" err="1"/>
              <a:t>c</a:t>
            </a:r>
            <a:r>
              <a:rPr lang="en-US" dirty="0" err="1" smtClean="0"/>
              <a:t>elebrate.hcpss.org</a:t>
            </a:r>
            <a:endParaRPr lang="en-US" dirty="0"/>
          </a:p>
        </p:txBody>
      </p:sp>
      <p:sp>
        <p:nvSpPr>
          <p:cNvPr id="7" name="TextBox 6"/>
          <p:cNvSpPr txBox="1"/>
          <p:nvPr/>
        </p:nvSpPr>
        <p:spPr>
          <a:xfrm>
            <a:off x="0" y="4873"/>
            <a:ext cx="9172867" cy="646323"/>
          </a:xfrm>
          <a:prstGeom prst="rect">
            <a:avLst/>
          </a:prstGeom>
          <a:solidFill>
            <a:schemeClr val="tx2"/>
          </a:solidFill>
        </p:spPr>
        <p:txBody>
          <a:bodyPr wrap="square" lIns="91434" tIns="45716" rIns="91434" bIns="45716" rtlCol="0">
            <a:spAutoFit/>
          </a:bodyPr>
          <a:lstStyle/>
          <a:p>
            <a:pPr algn="ctr"/>
            <a:r>
              <a:rPr lang="en-US" sz="3600" dirty="0" smtClean="0">
                <a:solidFill>
                  <a:schemeClr val="bg1"/>
                </a:solidFill>
              </a:rPr>
              <a:t>Celebrating HCPSS Students, Staff, and Schools </a:t>
            </a:r>
          </a:p>
        </p:txBody>
      </p:sp>
      <p:sp>
        <p:nvSpPr>
          <p:cNvPr id="8" name="TextBox 7"/>
          <p:cNvSpPr txBox="1"/>
          <p:nvPr/>
        </p:nvSpPr>
        <p:spPr>
          <a:xfrm>
            <a:off x="0" y="1272797"/>
            <a:ext cx="4962769" cy="4198072"/>
          </a:xfrm>
          <a:prstGeom prst="rect">
            <a:avLst/>
          </a:prstGeom>
          <a:noFill/>
        </p:spPr>
        <p:txBody>
          <a:bodyPr wrap="square" rtlCol="0">
            <a:spAutoFit/>
          </a:bodyPr>
          <a:lstStyle/>
          <a:p>
            <a:pPr algn="ctr"/>
            <a:r>
              <a:rPr lang="en-US" sz="3600" b="1" dirty="0" smtClean="0">
                <a:solidFill>
                  <a:srgbClr val="2E6CB8"/>
                </a:solidFill>
              </a:rPr>
              <a:t>Bimonthly magazine</a:t>
            </a:r>
          </a:p>
          <a:p>
            <a:pPr algn="ctr"/>
            <a:r>
              <a:rPr lang="en-US" sz="3600" b="1" dirty="0" smtClean="0">
                <a:solidFill>
                  <a:srgbClr val="2E6CB8"/>
                </a:solidFill>
              </a:rPr>
              <a:t>Print and online</a:t>
            </a:r>
          </a:p>
          <a:p>
            <a:pPr algn="ctr"/>
            <a:endParaRPr lang="en-US" sz="1000" b="1" dirty="0" smtClean="0">
              <a:solidFill>
                <a:srgbClr val="2E6CB8"/>
              </a:solidFill>
            </a:endParaRPr>
          </a:p>
          <a:p>
            <a:pPr algn="ctr"/>
            <a:endParaRPr lang="en-US" sz="3600" b="1" dirty="0">
              <a:solidFill>
                <a:srgbClr val="2E6CB8"/>
              </a:solidFill>
            </a:endParaRPr>
          </a:p>
          <a:p>
            <a:pPr marL="234950" indent="-234950" algn="ctr">
              <a:lnSpc>
                <a:spcPct val="140000"/>
              </a:lnSpc>
              <a:buFont typeface="Arial"/>
              <a:buChar char="•"/>
            </a:pPr>
            <a:r>
              <a:rPr lang="en-US" sz="3600" b="1" dirty="0" smtClean="0">
                <a:solidFill>
                  <a:srgbClr val="718E36"/>
                </a:solidFill>
              </a:rPr>
              <a:t>Student achievements</a:t>
            </a:r>
          </a:p>
          <a:p>
            <a:pPr marL="234950" indent="-234950" algn="ctr">
              <a:lnSpc>
                <a:spcPct val="140000"/>
              </a:lnSpc>
              <a:buFont typeface="Arial"/>
              <a:buChar char="•"/>
            </a:pPr>
            <a:r>
              <a:rPr lang="en-US" sz="3600" b="1" dirty="0" smtClean="0">
                <a:solidFill>
                  <a:srgbClr val="857995"/>
                </a:solidFill>
              </a:rPr>
              <a:t>Dedicated staff</a:t>
            </a:r>
          </a:p>
          <a:p>
            <a:pPr marL="234950" indent="-234950" algn="ctr">
              <a:lnSpc>
                <a:spcPct val="140000"/>
              </a:lnSpc>
              <a:buFont typeface="Arial"/>
              <a:buChar char="•"/>
            </a:pPr>
            <a:r>
              <a:rPr lang="en-US" sz="3600" b="1" dirty="0" smtClean="0">
                <a:solidFill>
                  <a:srgbClr val="E58B3F"/>
                </a:solidFill>
              </a:rPr>
              <a:t>School activities</a:t>
            </a:r>
          </a:p>
        </p:txBody>
      </p:sp>
    </p:spTree>
    <p:extLst>
      <p:ext uri="{BB962C8B-B14F-4D97-AF65-F5344CB8AC3E}">
        <p14:creationId xmlns:p14="http://schemas.microsoft.com/office/powerpoint/2010/main" val="35603616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0-28 LRHS Bio Lab IMG_169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1" y="49888"/>
            <a:ext cx="9143964" cy="6096825"/>
          </a:xfrm>
          <a:prstGeom prst="rect">
            <a:avLst/>
          </a:prstGeom>
        </p:spPr>
      </p:pic>
      <p:sp>
        <p:nvSpPr>
          <p:cNvPr id="4" name="Title 1"/>
          <p:cNvSpPr txBox="1">
            <a:spLocks/>
          </p:cNvSpPr>
          <p:nvPr/>
        </p:nvSpPr>
        <p:spPr>
          <a:xfrm>
            <a:off x="0" y="-813"/>
            <a:ext cx="9144000" cy="1143000"/>
          </a:xfrm>
          <a:prstGeom prst="rect">
            <a:avLst/>
          </a:prstGeom>
          <a:solidFill>
            <a:srgbClr val="B8D87A"/>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buClr>
                <a:prstClr val="black"/>
              </a:buClr>
              <a:buSzPct val="34375"/>
            </a:pPr>
            <a:r>
              <a:rPr lang="en-US" dirty="0">
                <a:solidFill>
                  <a:srgbClr val="1F497D"/>
                </a:solidFill>
                <a:latin typeface="Calibri"/>
                <a:ea typeface="Raleway"/>
                <a:cs typeface="Raleway"/>
                <a:sym typeface="Raleway"/>
              </a:rPr>
              <a:t>What Your Child Will </a:t>
            </a:r>
            <a:r>
              <a:rPr lang="en-US" dirty="0" smtClean="0">
                <a:solidFill>
                  <a:srgbClr val="1F497D"/>
                </a:solidFill>
                <a:latin typeface="Calibri"/>
                <a:ea typeface="Raleway"/>
                <a:cs typeface="Raleway"/>
                <a:sym typeface="Raleway"/>
              </a:rPr>
              <a:t>Learn Guides</a:t>
            </a:r>
            <a:endParaRPr lang="en-US" dirty="0">
              <a:solidFill>
                <a:srgbClr val="1F497D"/>
              </a:solidFill>
              <a:latin typeface="Calibri"/>
              <a:ea typeface="Raleway"/>
              <a:cs typeface="Raleway"/>
              <a:sym typeface="Raleway"/>
            </a:endParaRPr>
          </a:p>
        </p:txBody>
      </p:sp>
      <p:sp>
        <p:nvSpPr>
          <p:cNvPr id="8" name="TextBox 7"/>
          <p:cNvSpPr txBox="1"/>
          <p:nvPr/>
        </p:nvSpPr>
        <p:spPr>
          <a:xfrm>
            <a:off x="-1551" y="6007767"/>
            <a:ext cx="9145551" cy="923322"/>
          </a:xfrm>
          <a:prstGeom prst="rect">
            <a:avLst/>
          </a:prstGeom>
          <a:solidFill>
            <a:schemeClr val="tx2"/>
          </a:solidFill>
        </p:spPr>
        <p:txBody>
          <a:bodyPr wrap="square" lIns="91434" tIns="45716" rIns="91434" bIns="45716" rtlCol="0">
            <a:spAutoFit/>
          </a:bodyPr>
          <a:lstStyle/>
          <a:p>
            <a:pPr algn="ctr"/>
            <a:r>
              <a:rPr lang="en-US" sz="5400" dirty="0" err="1">
                <a:solidFill>
                  <a:srgbClr val="A2E658"/>
                </a:solidFill>
              </a:rPr>
              <a:t>www.hcpss.org</a:t>
            </a:r>
            <a:r>
              <a:rPr lang="en-US" sz="5400" dirty="0">
                <a:solidFill>
                  <a:srgbClr val="A2E658"/>
                </a:solidFill>
              </a:rPr>
              <a:t>/academics</a:t>
            </a:r>
          </a:p>
        </p:txBody>
      </p:sp>
      <p:sp>
        <p:nvSpPr>
          <p:cNvPr id="2" name="TextBox 1"/>
          <p:cNvSpPr txBox="1"/>
          <p:nvPr/>
        </p:nvSpPr>
        <p:spPr>
          <a:xfrm>
            <a:off x="0" y="3302000"/>
            <a:ext cx="5511800" cy="2554545"/>
          </a:xfrm>
          <a:prstGeom prst="rect">
            <a:avLst/>
          </a:prstGeom>
          <a:solidFill>
            <a:schemeClr val="tx1">
              <a:alpha val="27000"/>
            </a:schemeClr>
          </a:solidFill>
        </p:spPr>
        <p:txBody>
          <a:bodyPr wrap="square" rtlCol="0">
            <a:spAutoFit/>
          </a:bodyPr>
          <a:lstStyle/>
          <a:p>
            <a:pPr marL="406400" indent="-406400">
              <a:buFont typeface="Arial"/>
              <a:buChar char="•"/>
            </a:pPr>
            <a:r>
              <a:rPr lang="en-US" sz="4000" dirty="0" smtClean="0">
                <a:solidFill>
                  <a:srgbClr val="FFFFFF"/>
                </a:solidFill>
              </a:rPr>
              <a:t>Algebra I</a:t>
            </a:r>
          </a:p>
          <a:p>
            <a:pPr marL="406400" indent="-406400">
              <a:buFont typeface="Arial"/>
              <a:buChar char="•"/>
            </a:pPr>
            <a:r>
              <a:rPr lang="en-US" sz="4000" dirty="0" smtClean="0">
                <a:solidFill>
                  <a:srgbClr val="FFFFFF"/>
                </a:solidFill>
              </a:rPr>
              <a:t>Biology</a:t>
            </a:r>
          </a:p>
          <a:p>
            <a:pPr marL="406400" indent="-406400">
              <a:buFont typeface="Arial"/>
              <a:buChar char="•"/>
            </a:pPr>
            <a:r>
              <a:rPr lang="en-US" sz="4000" dirty="0" smtClean="0">
                <a:solidFill>
                  <a:srgbClr val="FFFFFF"/>
                </a:solidFill>
              </a:rPr>
              <a:t>English 9-11</a:t>
            </a:r>
          </a:p>
          <a:p>
            <a:pPr marL="406400" indent="-406400">
              <a:buFont typeface="Arial"/>
              <a:buChar char="•"/>
            </a:pPr>
            <a:r>
              <a:rPr lang="en-US" sz="4000" dirty="0" smtClean="0">
                <a:solidFill>
                  <a:srgbClr val="FFFFFF"/>
                </a:solidFill>
              </a:rPr>
              <a:t>American Government</a:t>
            </a:r>
            <a:endParaRPr lang="en-US" sz="4000" dirty="0">
              <a:solidFill>
                <a:srgbClr val="FFFFFF"/>
              </a:solidFill>
            </a:endParaRPr>
          </a:p>
        </p:txBody>
      </p:sp>
    </p:spTree>
    <p:extLst>
      <p:ext uri="{BB962C8B-B14F-4D97-AF65-F5344CB8AC3E}">
        <p14:creationId xmlns:p14="http://schemas.microsoft.com/office/powerpoint/2010/main" val="37161222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MRHS PTSA</a:t>
            </a:r>
            <a:br>
              <a:rPr lang="en-US" b="1" dirty="0" smtClean="0"/>
            </a:br>
            <a:r>
              <a:rPr lang="en-US" b="1" dirty="0" smtClean="0"/>
              <a:t>2016 - 2017</a:t>
            </a:r>
            <a:endParaRPr lang="en-US" b="1" dirty="0"/>
          </a:p>
        </p:txBody>
      </p:sp>
      <p:sp>
        <p:nvSpPr>
          <p:cNvPr id="3" name="Subtitle 2"/>
          <p:cNvSpPr>
            <a:spLocks noGrp="1"/>
          </p:cNvSpPr>
          <p:nvPr>
            <p:ph type="subTitle" idx="1"/>
          </p:nvPr>
        </p:nvSpPr>
        <p:spPr/>
        <p:txBody>
          <a:bodyPr/>
          <a:lstStyle/>
          <a:p>
            <a:r>
              <a:rPr lang="en-US" b="1" dirty="0" smtClean="0"/>
              <a:t>Swami Swaminathan</a:t>
            </a:r>
            <a:endParaRPr lang="en-US" b="1" dirty="0"/>
          </a:p>
        </p:txBody>
      </p:sp>
    </p:spTree>
    <p:extLst>
      <p:ext uri="{BB962C8B-B14F-4D97-AF65-F5344CB8AC3E}">
        <p14:creationId xmlns:p14="http://schemas.microsoft.com/office/powerpoint/2010/main" val="221179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468" y="76200"/>
            <a:ext cx="8689063" cy="1397000"/>
          </a:xfrm>
        </p:spPr>
        <p:txBody>
          <a:bodyPr>
            <a:normAutofit fontScale="90000"/>
          </a:bodyPr>
          <a:lstStyle/>
          <a:p>
            <a:r>
              <a:rPr lang="en-US" b="1" dirty="0" smtClean="0"/>
              <a:t>Membership Benefits - Highlights</a:t>
            </a:r>
            <a:endParaRPr lang="en-US" b="1" dirty="0"/>
          </a:p>
        </p:txBody>
      </p:sp>
      <p:sp>
        <p:nvSpPr>
          <p:cNvPr id="14" name="Content Placeholder 13"/>
          <p:cNvSpPr>
            <a:spLocks noGrp="1"/>
          </p:cNvSpPr>
          <p:nvPr>
            <p:ph idx="1"/>
          </p:nvPr>
        </p:nvSpPr>
        <p:spPr/>
        <p:txBody>
          <a:bodyPr>
            <a:normAutofit fontScale="92500" lnSpcReduction="10000"/>
          </a:bodyPr>
          <a:lstStyle/>
          <a:p>
            <a:r>
              <a:rPr lang="en-US" sz="2600" b="1" dirty="0" smtClean="0"/>
              <a:t>Senior Scholarship: $1500 scholarship for four seniors</a:t>
            </a:r>
          </a:p>
          <a:p>
            <a:r>
              <a:rPr lang="en-US" sz="2600" b="1" dirty="0" smtClean="0"/>
              <a:t>Senior Banner: Special way to congratulate your dear and near seniors</a:t>
            </a:r>
          </a:p>
          <a:p>
            <a:r>
              <a:rPr lang="en-US" sz="2600" b="1" dirty="0" smtClean="0"/>
              <a:t>Reflections: Learning arts through school community</a:t>
            </a:r>
          </a:p>
          <a:p>
            <a:r>
              <a:rPr lang="en-US" sz="2600" b="1" dirty="0" smtClean="0"/>
              <a:t>Staff Hospitality: Recognize and appreciate the efforts of our great teachers at MRHS</a:t>
            </a:r>
          </a:p>
          <a:p>
            <a:r>
              <a:rPr lang="en-US" sz="2600" b="1" dirty="0" smtClean="0"/>
              <a:t>After Prom Party: Fun-filled event with lot of games, music and food in a chemical-free environment</a:t>
            </a:r>
          </a:p>
          <a:p>
            <a:r>
              <a:rPr lang="en-US" sz="2600" b="1" dirty="0" smtClean="0"/>
              <a:t>Restaurant Raffle: Families get an opportunity to win 12 restaurant gift cards</a:t>
            </a:r>
            <a:endParaRPr lang="en-US" sz="2600" b="1" dirty="0"/>
          </a:p>
        </p:txBody>
      </p:sp>
      <p:cxnSp>
        <p:nvCxnSpPr>
          <p:cNvPr id="3" name="Straight Connector 2"/>
          <p:cNvCxnSpPr/>
          <p:nvPr/>
        </p:nvCxnSpPr>
        <p:spPr>
          <a:xfrm>
            <a:off x="0" y="1473200"/>
            <a:ext cx="9144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9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 y="269631"/>
            <a:ext cx="9143999" cy="1348155"/>
          </a:xfrm>
          <a:prstGeom prst="rect">
            <a:avLst/>
          </a:prstGeo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1F497D"/>
                </a:solidFill>
                <a:latin typeface="Calibri"/>
              </a:rPr>
              <a:t>School News and Information</a:t>
            </a:r>
          </a:p>
        </p:txBody>
      </p:sp>
      <p:sp>
        <p:nvSpPr>
          <p:cNvPr id="8" name="TextBox 7"/>
          <p:cNvSpPr txBox="1"/>
          <p:nvPr/>
        </p:nvSpPr>
        <p:spPr>
          <a:xfrm>
            <a:off x="3999327" y="5705829"/>
            <a:ext cx="1287832" cy="769441"/>
          </a:xfrm>
          <a:prstGeom prst="rect">
            <a:avLst/>
          </a:prstGeom>
          <a:noFill/>
        </p:spPr>
        <p:txBody>
          <a:bodyPr wrap="none" rtlCol="0">
            <a:spAutoFit/>
          </a:bodyPr>
          <a:lstStyle/>
          <a:p>
            <a:pPr defTabSz="914400"/>
            <a:r>
              <a:rPr lang="en-US" sz="4400" dirty="0" smtClean="0">
                <a:solidFill>
                  <a:prstClr val="white"/>
                </a:solidFill>
                <a:latin typeface="Calibri"/>
              </a:rPr>
              <a:t>Print</a:t>
            </a:r>
            <a:endParaRPr lang="en-US" dirty="0">
              <a:solidFill>
                <a:prstClr val="white"/>
              </a:solidFill>
              <a:latin typeface="Calibri"/>
            </a:endParaRPr>
          </a:p>
        </p:txBody>
      </p:sp>
      <p:sp>
        <p:nvSpPr>
          <p:cNvPr id="11" name="TextBox 10"/>
          <p:cNvSpPr txBox="1"/>
          <p:nvPr/>
        </p:nvSpPr>
        <p:spPr>
          <a:xfrm>
            <a:off x="3999328" y="4724012"/>
            <a:ext cx="3096320" cy="769441"/>
          </a:xfrm>
          <a:prstGeom prst="rect">
            <a:avLst/>
          </a:prstGeom>
          <a:noFill/>
        </p:spPr>
        <p:txBody>
          <a:bodyPr wrap="none" rtlCol="0">
            <a:spAutoFit/>
          </a:bodyPr>
          <a:lstStyle/>
          <a:p>
            <a:pPr defTabSz="914400"/>
            <a:r>
              <a:rPr lang="en-US" sz="4400" dirty="0" smtClean="0">
                <a:solidFill>
                  <a:prstClr val="white"/>
                </a:solidFill>
                <a:latin typeface="Calibri"/>
              </a:rPr>
              <a:t>Social Media</a:t>
            </a:r>
            <a:endParaRPr lang="en-US" dirty="0">
              <a:solidFill>
                <a:prstClr val="white"/>
              </a:solidFill>
              <a:latin typeface="Calibri"/>
            </a:endParaRPr>
          </a:p>
        </p:txBody>
      </p:sp>
      <p:pic>
        <p:nvPicPr>
          <p:cNvPr id="12" name="Picture 11" descr="icons.pn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2996036" y="5733980"/>
            <a:ext cx="670340" cy="770467"/>
          </a:xfrm>
          <a:prstGeom prst="rect">
            <a:avLst/>
          </a:prstGeom>
        </p:spPr>
      </p:pic>
      <p:pic>
        <p:nvPicPr>
          <p:cNvPr id="14" name="Picture 13" descr="icon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r="-10503"/>
          <a:stretch/>
        </p:blipFill>
        <p:spPr>
          <a:xfrm>
            <a:off x="2906269" y="3835057"/>
            <a:ext cx="849874" cy="777440"/>
          </a:xfrm>
          <a:prstGeom prst="rect">
            <a:avLst/>
          </a:prstGeom>
        </p:spPr>
      </p:pic>
      <p:sp>
        <p:nvSpPr>
          <p:cNvPr id="15" name="TextBox 14"/>
          <p:cNvSpPr txBox="1"/>
          <p:nvPr/>
        </p:nvSpPr>
        <p:spPr>
          <a:xfrm>
            <a:off x="3999327" y="3742196"/>
            <a:ext cx="2334518" cy="769441"/>
          </a:xfrm>
          <a:prstGeom prst="rect">
            <a:avLst/>
          </a:prstGeom>
          <a:noFill/>
        </p:spPr>
        <p:txBody>
          <a:bodyPr wrap="none" rtlCol="0">
            <a:spAutoFit/>
          </a:bodyPr>
          <a:lstStyle/>
          <a:p>
            <a:pPr defTabSz="914400"/>
            <a:r>
              <a:rPr lang="en-US" sz="4400" dirty="0" smtClean="0">
                <a:solidFill>
                  <a:prstClr val="white"/>
                </a:solidFill>
                <a:latin typeface="Calibri"/>
              </a:rPr>
              <a:t>In Person</a:t>
            </a:r>
            <a:endParaRPr lang="en-US" dirty="0">
              <a:solidFill>
                <a:prstClr val="white"/>
              </a:solidFill>
              <a:latin typeface="Calibri"/>
            </a:endParaRPr>
          </a:p>
        </p:txBody>
      </p:sp>
      <p:pic>
        <p:nvPicPr>
          <p:cNvPr id="16" name="Picture 15" descr="icons.png"/>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p:blipFill>
        <p:spPr>
          <a:xfrm>
            <a:off x="2822045" y="1669145"/>
            <a:ext cx="1018327" cy="1028563"/>
          </a:xfrm>
          <a:prstGeom prst="rect">
            <a:avLst/>
          </a:prstGeom>
        </p:spPr>
      </p:pic>
      <p:sp>
        <p:nvSpPr>
          <p:cNvPr id="17" name="TextBox 16"/>
          <p:cNvSpPr txBox="1"/>
          <p:nvPr/>
        </p:nvSpPr>
        <p:spPr>
          <a:xfrm>
            <a:off x="3999327" y="1778561"/>
            <a:ext cx="1509072" cy="769441"/>
          </a:xfrm>
          <a:prstGeom prst="rect">
            <a:avLst/>
          </a:prstGeom>
          <a:noFill/>
        </p:spPr>
        <p:txBody>
          <a:bodyPr wrap="none" rtlCol="0">
            <a:spAutoFit/>
          </a:bodyPr>
          <a:lstStyle/>
          <a:p>
            <a:pPr defTabSz="914400"/>
            <a:r>
              <a:rPr lang="en-US" sz="4400" dirty="0" smtClean="0">
                <a:solidFill>
                  <a:prstClr val="white"/>
                </a:solidFill>
                <a:latin typeface="Calibri"/>
              </a:rPr>
              <a:t>Video</a:t>
            </a:r>
            <a:endParaRPr lang="en-US" dirty="0">
              <a:solidFill>
                <a:prstClr val="white"/>
              </a:solidFill>
              <a:latin typeface="Calibri"/>
            </a:endParaRPr>
          </a:p>
        </p:txBody>
      </p:sp>
      <p:pic>
        <p:nvPicPr>
          <p:cNvPr id="18" name="Picture 17" descr="icons.png"/>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p:blipFill>
        <p:spPr>
          <a:xfrm>
            <a:off x="2862207" y="2839352"/>
            <a:ext cx="937998" cy="854065"/>
          </a:xfrm>
          <a:prstGeom prst="rect">
            <a:avLst/>
          </a:prstGeom>
        </p:spPr>
      </p:pic>
      <p:sp>
        <p:nvSpPr>
          <p:cNvPr id="19" name="TextBox 18"/>
          <p:cNvSpPr txBox="1"/>
          <p:nvPr/>
        </p:nvSpPr>
        <p:spPr>
          <a:xfrm>
            <a:off x="3999328" y="2760378"/>
            <a:ext cx="1440193" cy="769441"/>
          </a:xfrm>
          <a:prstGeom prst="rect">
            <a:avLst/>
          </a:prstGeom>
          <a:noFill/>
        </p:spPr>
        <p:txBody>
          <a:bodyPr wrap="none" rtlCol="0">
            <a:spAutoFit/>
          </a:bodyPr>
          <a:lstStyle/>
          <a:p>
            <a:pPr defTabSz="914400"/>
            <a:r>
              <a:rPr lang="en-US" sz="4400" dirty="0" smtClean="0">
                <a:solidFill>
                  <a:prstClr val="white"/>
                </a:solidFill>
                <a:latin typeface="Calibri"/>
              </a:rPr>
              <a:t>Email</a:t>
            </a:r>
            <a:endParaRPr lang="en-US" dirty="0">
              <a:solidFill>
                <a:prstClr val="white"/>
              </a:solidFill>
              <a:latin typeface="Calibri"/>
            </a:endParaRPr>
          </a:p>
        </p:txBody>
      </p:sp>
      <p:pic>
        <p:nvPicPr>
          <p:cNvPr id="20" name="Picture 19" descr="icons.png"/>
          <p:cNvPicPr>
            <a:picLocks noChangeAspect="1"/>
          </p:cNvPicPr>
          <p:nvPr/>
        </p:nvPicPr>
        <p:blipFill rotWithShape="1">
          <a:blip r:embed="rId11" cstate="screen">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rcRect/>
          <a:stretch/>
        </p:blipFill>
        <p:spPr>
          <a:xfrm>
            <a:off x="2814923" y="4754140"/>
            <a:ext cx="1032571" cy="838201"/>
          </a:xfrm>
          <a:prstGeom prst="rect">
            <a:avLst/>
          </a:prstGeom>
        </p:spPr>
      </p:pic>
    </p:spTree>
    <p:extLst>
      <p:ext uri="{BB962C8B-B14F-4D97-AF65-F5344CB8AC3E}">
        <p14:creationId xmlns:p14="http://schemas.microsoft.com/office/powerpoint/2010/main" val="26321899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88" y="76200"/>
            <a:ext cx="7660095" cy="1397000"/>
          </a:xfrm>
        </p:spPr>
        <p:txBody>
          <a:bodyPr/>
          <a:lstStyle/>
          <a:p>
            <a:r>
              <a:rPr lang="en-US" b="1" dirty="0" smtClean="0"/>
              <a:t>2016 – 2017 Budget</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1001608738"/>
              </p:ext>
            </p:extLst>
          </p:nvPr>
        </p:nvGraphicFramePr>
        <p:xfrm>
          <a:off x="684787" y="2347718"/>
          <a:ext cx="7660996" cy="4699083"/>
        </p:xfrm>
        <a:graphic>
          <a:graphicData uri="http://schemas.openxmlformats.org/drawingml/2006/table">
            <a:tbl>
              <a:tblPr>
                <a:tableStyleId>{69012ECD-51FC-41F1-AA8D-1B2483CD663E}</a:tableStyleId>
              </a:tblPr>
              <a:tblGrid>
                <a:gridCol w="1995073"/>
                <a:gridCol w="591133"/>
                <a:gridCol w="948275"/>
                <a:gridCol w="467060"/>
                <a:gridCol w="2119146"/>
                <a:gridCol w="453274"/>
                <a:gridCol w="1087035"/>
              </a:tblGrid>
              <a:tr h="451540">
                <a:tc>
                  <a:txBody>
                    <a:bodyPr/>
                    <a:lstStyle/>
                    <a:p>
                      <a:pPr algn="l" fontAlgn="b"/>
                      <a:r>
                        <a:rPr lang="en-US" sz="1800" b="1" u="sng" strike="noStrike" dirty="0">
                          <a:effectLst/>
                        </a:rPr>
                        <a:t>Income</a:t>
                      </a:r>
                      <a:endParaRPr lang="en-US" sz="1600" b="1" i="0" u="sng" strike="noStrike" dirty="0">
                        <a:solidFill>
                          <a:srgbClr val="000000"/>
                        </a:solidFill>
                        <a:effectLst/>
                        <a:latin typeface="Calibri" panose="020F0502020204030204" pitchFamily="34" charset="0"/>
                      </a:endParaRPr>
                    </a:p>
                  </a:txBody>
                  <a:tcPr marL="7146" marR="7146" marT="9525" marB="0" anchor="b"/>
                </a:tc>
                <a:tc>
                  <a:txBody>
                    <a:bodyPr/>
                    <a:lstStyle/>
                    <a:p>
                      <a:pPr algn="ctr" fontAlgn="b"/>
                      <a:r>
                        <a:rPr lang="en-US" sz="1600" b="1" u="none" strike="noStrike">
                          <a:effectLst/>
                        </a:rPr>
                        <a:t> </a:t>
                      </a:r>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solidFill>
                      <a:schemeClr val="bg1">
                        <a:lumMod val="85000"/>
                      </a:schemeClr>
                    </a:solidFill>
                  </a:tcPr>
                </a:tc>
                <a:tc>
                  <a:txBody>
                    <a:bodyPr/>
                    <a:lstStyle/>
                    <a:p>
                      <a:pPr algn="l" fontAlgn="b"/>
                      <a:r>
                        <a:rPr lang="en-US" sz="1800" b="1" u="sng" strike="noStrike" dirty="0">
                          <a:effectLst/>
                        </a:rPr>
                        <a:t>Expenses</a:t>
                      </a:r>
                      <a:endParaRPr lang="en-US" sz="1600" b="1" i="0" u="sng" strike="noStrike" dirty="0">
                        <a:solidFill>
                          <a:srgbClr val="000000"/>
                        </a:solidFill>
                        <a:effectLst/>
                        <a:latin typeface="Calibri" panose="020F0502020204030204" pitchFamily="34" charset="0"/>
                      </a:endParaRPr>
                    </a:p>
                  </a:txBody>
                  <a:tcPr marL="7146" marR="7146" marT="9525" marB="0" anchor="b"/>
                </a:tc>
                <a:tc>
                  <a:txBody>
                    <a:bodyPr/>
                    <a:lstStyle/>
                    <a:p>
                      <a:pPr algn="ctr" fontAlgn="b"/>
                      <a:endParaRPr lang="en-US" sz="1600" b="1" i="0" u="sng" strike="noStrike" dirty="0">
                        <a:solidFill>
                          <a:srgbClr val="000000"/>
                        </a:solidFill>
                        <a:effectLst/>
                        <a:latin typeface="Calibri" panose="020F0502020204030204" pitchFamily="34" charset="0"/>
                      </a:endParaRPr>
                    </a:p>
                  </a:txBody>
                  <a:tcPr marL="7146" marR="7146" marT="9525" marB="0" anchor="b"/>
                </a:tc>
                <a:tc>
                  <a:txBody>
                    <a:bodyPr/>
                    <a:lstStyle/>
                    <a:p>
                      <a:pPr algn="r" fontAlgn="b"/>
                      <a:endParaRPr lang="en-US" sz="1600" b="1" i="0" u="sng" strike="noStrike" dirty="0">
                        <a:solidFill>
                          <a:srgbClr val="000000"/>
                        </a:solidFill>
                        <a:effectLst/>
                        <a:latin typeface="Calibri" panose="020F0502020204030204" pitchFamily="34" charset="0"/>
                      </a:endParaRPr>
                    </a:p>
                  </a:txBody>
                  <a:tcPr marL="7146" marR="7146" marT="9525" marB="0" anchor="b"/>
                </a:tc>
              </a:tr>
              <a:tr h="386660">
                <a:tc>
                  <a:txBody>
                    <a:bodyPr/>
                    <a:lstStyle/>
                    <a:p>
                      <a:pPr algn="l" fontAlgn="b"/>
                      <a:r>
                        <a:rPr lang="en-US" sz="1600" b="1" u="none" strike="noStrike" dirty="0">
                          <a:effectLst/>
                        </a:rPr>
                        <a:t>Corporate ACH Rebate</a:t>
                      </a:r>
                      <a:endParaRPr lang="en-US" sz="1600" b="1" i="0" u="none" strike="noStrike" dirty="0">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r>
                        <a:rPr lang="en-US" sz="1600" b="1" u="none" strike="noStrike" dirty="0">
                          <a:effectLst/>
                        </a:rPr>
                        <a:t>     </a:t>
                      </a:r>
                      <a:r>
                        <a:rPr lang="en-US" sz="1600" b="1" u="none" strike="noStrike" dirty="0" smtClean="0">
                          <a:effectLst/>
                        </a:rPr>
                        <a:t>3,000.00 </a:t>
                      </a:r>
                      <a:endParaRPr lang="en-US" sz="1600" b="1" i="0" u="none" strike="noStrike" dirty="0">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solidFill>
                      <a:schemeClr val="bg1">
                        <a:lumMod val="85000"/>
                      </a:schemeClr>
                    </a:solidFill>
                  </a:tcPr>
                </a:tc>
                <a:tc>
                  <a:txBody>
                    <a:bodyPr/>
                    <a:lstStyle/>
                    <a:p>
                      <a:pPr algn="l" fontAlgn="b"/>
                      <a:r>
                        <a:rPr lang="en-US" sz="1600" b="1" u="none" strike="noStrike">
                          <a:effectLst/>
                        </a:rPr>
                        <a:t>Dues</a:t>
                      </a:r>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r>
                        <a:rPr lang="en-US" sz="1600" b="1" u="none" strike="noStrike" dirty="0">
                          <a:effectLst/>
                        </a:rPr>
                        <a:t>     </a:t>
                      </a:r>
                      <a:r>
                        <a:rPr lang="en-US" sz="1600" b="1" u="none" strike="noStrike" dirty="0" smtClean="0">
                          <a:effectLst/>
                        </a:rPr>
                        <a:t>3,370.00 </a:t>
                      </a:r>
                      <a:endParaRPr lang="en-US" sz="1600" b="1" i="0" u="none" strike="noStrike" dirty="0">
                        <a:solidFill>
                          <a:srgbClr val="000000"/>
                        </a:solidFill>
                        <a:effectLst/>
                        <a:latin typeface="Calibri" panose="020F0502020204030204" pitchFamily="34" charset="0"/>
                      </a:endParaRPr>
                    </a:p>
                  </a:txBody>
                  <a:tcPr marL="7146" marR="7146" marT="9525" marB="0" anchor="b"/>
                </a:tc>
              </a:tr>
              <a:tr h="304800">
                <a:tc>
                  <a:txBody>
                    <a:bodyPr/>
                    <a:lstStyle/>
                    <a:p>
                      <a:pPr algn="l" fontAlgn="b"/>
                      <a:r>
                        <a:rPr lang="en-US" sz="1600" b="1" u="none" strike="noStrike">
                          <a:effectLst/>
                        </a:rPr>
                        <a:t>Membership Deposits</a:t>
                      </a:r>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r>
                        <a:rPr lang="en-US" sz="1600" b="1" u="none" strike="noStrike" dirty="0">
                          <a:effectLst/>
                        </a:rPr>
                        <a:t>     8,000.00 </a:t>
                      </a:r>
                      <a:endParaRPr lang="en-US" sz="1600" b="1" i="0" u="none" strike="noStrike" dirty="0">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solidFill>
                      <a:schemeClr val="bg1">
                        <a:lumMod val="85000"/>
                      </a:schemeClr>
                    </a:solidFill>
                  </a:tcPr>
                </a:tc>
                <a:tc>
                  <a:txBody>
                    <a:bodyPr/>
                    <a:lstStyle/>
                    <a:p>
                      <a:pPr algn="l" fontAlgn="b"/>
                      <a:r>
                        <a:rPr lang="en-US" sz="1600" b="1" u="none" strike="noStrike">
                          <a:effectLst/>
                        </a:rPr>
                        <a:t>Insurance &amp; Bonding</a:t>
                      </a:r>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r>
                        <a:rPr lang="en-US" sz="1600" b="1" u="none" strike="noStrike" dirty="0">
                          <a:effectLst/>
                        </a:rPr>
                        <a:t>         205.00 </a:t>
                      </a:r>
                      <a:endParaRPr lang="en-US" sz="1600" b="1" i="0" u="none" strike="noStrike" dirty="0">
                        <a:solidFill>
                          <a:srgbClr val="000000"/>
                        </a:solidFill>
                        <a:effectLst/>
                        <a:latin typeface="Calibri" panose="020F0502020204030204" pitchFamily="34" charset="0"/>
                      </a:endParaRPr>
                    </a:p>
                  </a:txBody>
                  <a:tcPr marL="7146" marR="7146" marT="9525" marB="0" anchor="b"/>
                </a:tc>
              </a:tr>
              <a:tr h="304800">
                <a:tc>
                  <a:txBody>
                    <a:bodyPr/>
                    <a:lstStyle/>
                    <a:p>
                      <a:pPr algn="l" fontAlgn="b"/>
                      <a:r>
                        <a:rPr lang="en-US" sz="1600" b="1" u="none" strike="noStrike">
                          <a:effectLst/>
                        </a:rPr>
                        <a:t>Afterprom Revenues</a:t>
                      </a:r>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r>
                        <a:rPr lang="en-US" sz="1600" b="1" u="none" strike="noStrike">
                          <a:effectLst/>
                        </a:rPr>
                        <a:t>  22,000.00 </a:t>
                      </a:r>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solidFill>
                      <a:schemeClr val="bg1">
                        <a:lumMod val="85000"/>
                      </a:schemeClr>
                    </a:solidFill>
                  </a:tcPr>
                </a:tc>
                <a:tc>
                  <a:txBody>
                    <a:bodyPr/>
                    <a:lstStyle/>
                    <a:p>
                      <a:pPr algn="l" fontAlgn="b"/>
                      <a:r>
                        <a:rPr lang="en-US" sz="1600" b="1" u="none" strike="noStrike">
                          <a:effectLst/>
                        </a:rPr>
                        <a:t>Administrative Costs</a:t>
                      </a:r>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r>
                        <a:rPr lang="en-US" sz="1600" b="1" u="none" strike="noStrike" dirty="0">
                          <a:effectLst/>
                        </a:rPr>
                        <a:t>         </a:t>
                      </a:r>
                      <a:r>
                        <a:rPr lang="en-US" sz="1600" b="1" u="none" strike="noStrike" dirty="0" smtClean="0">
                          <a:effectLst/>
                        </a:rPr>
                        <a:t>1,200.00 </a:t>
                      </a:r>
                      <a:endParaRPr lang="en-US" sz="1600" b="1" i="0" u="none" strike="noStrike" dirty="0">
                        <a:solidFill>
                          <a:srgbClr val="000000"/>
                        </a:solidFill>
                        <a:effectLst/>
                        <a:latin typeface="Calibri" panose="020F0502020204030204" pitchFamily="34" charset="0"/>
                      </a:endParaRPr>
                    </a:p>
                  </a:txBody>
                  <a:tcPr marL="7146" marR="7146" marT="9525" marB="0" anchor="b"/>
                </a:tc>
              </a:tr>
              <a:tr h="322529">
                <a:tc>
                  <a:txBody>
                    <a:bodyPr/>
                    <a:lstStyle/>
                    <a:p>
                      <a:pPr algn="l" fontAlgn="b"/>
                      <a:r>
                        <a:rPr lang="en-US" sz="1600" b="1" u="none" strike="noStrike" dirty="0">
                          <a:effectLst/>
                        </a:rPr>
                        <a:t>SAT </a:t>
                      </a:r>
                      <a:r>
                        <a:rPr lang="en-US" sz="1600" b="1" u="none" strike="noStrike" dirty="0" smtClean="0">
                          <a:effectLst/>
                        </a:rPr>
                        <a:t>Prep Contributions</a:t>
                      </a:r>
                      <a:endParaRPr lang="en-US" sz="1600" b="1" i="0" u="none" strike="noStrike" dirty="0">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dirty="0">
                        <a:solidFill>
                          <a:srgbClr val="000000"/>
                        </a:solidFill>
                        <a:effectLst/>
                        <a:latin typeface="Calibri" panose="020F0502020204030204" pitchFamily="34" charset="0"/>
                      </a:endParaRPr>
                    </a:p>
                  </a:txBody>
                  <a:tcPr marL="7146" marR="7146" marT="9525" marB="0" anchor="b"/>
                </a:tc>
                <a:tc>
                  <a:txBody>
                    <a:bodyPr/>
                    <a:lstStyle/>
                    <a:p>
                      <a:pPr algn="r" fontAlgn="b"/>
                      <a:r>
                        <a:rPr lang="en-US" sz="1600" b="1" u="none" strike="noStrike" dirty="0">
                          <a:effectLst/>
                        </a:rPr>
                        <a:t>     </a:t>
                      </a:r>
                      <a:r>
                        <a:rPr lang="en-US" sz="1600" b="1" u="none" strike="noStrike" dirty="0" smtClean="0">
                          <a:effectLst/>
                        </a:rPr>
                        <a:t>4,000.00 </a:t>
                      </a:r>
                      <a:endParaRPr lang="en-US" sz="1600" b="1" i="0" u="none" strike="noStrike" dirty="0">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solidFill>
                      <a:schemeClr val="bg1">
                        <a:lumMod val="85000"/>
                      </a:schemeClr>
                    </a:solidFill>
                  </a:tcPr>
                </a:tc>
                <a:tc>
                  <a:txBody>
                    <a:bodyPr/>
                    <a:lstStyle/>
                    <a:p>
                      <a:pPr algn="l" fontAlgn="b"/>
                      <a:r>
                        <a:rPr lang="en-US" sz="1600" b="1" u="none" strike="noStrike">
                          <a:effectLst/>
                        </a:rPr>
                        <a:t>Hospitality</a:t>
                      </a:r>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r>
                        <a:rPr lang="en-US" sz="1600" b="1" u="none" strike="noStrike" dirty="0">
                          <a:effectLst/>
                        </a:rPr>
                        <a:t>     </a:t>
                      </a:r>
                      <a:r>
                        <a:rPr lang="en-US" sz="1600" b="1" u="none" strike="noStrike" dirty="0" smtClean="0">
                          <a:effectLst/>
                        </a:rPr>
                        <a:t>5,350.00 </a:t>
                      </a:r>
                      <a:endParaRPr lang="en-US" sz="1600" b="1" i="0" u="none" strike="noStrike" dirty="0">
                        <a:solidFill>
                          <a:srgbClr val="000000"/>
                        </a:solidFill>
                        <a:effectLst/>
                        <a:latin typeface="Calibri" panose="020F0502020204030204" pitchFamily="34" charset="0"/>
                      </a:endParaRPr>
                    </a:p>
                  </a:txBody>
                  <a:tcPr marL="7146" marR="7146" marT="9525" marB="0" anchor="b"/>
                </a:tc>
              </a:tr>
              <a:tr h="322529">
                <a:tc>
                  <a:txBody>
                    <a:bodyPr/>
                    <a:lstStyle/>
                    <a:p>
                      <a:pPr algn="l" fontAlgn="b"/>
                      <a:r>
                        <a:rPr lang="en-US" sz="1600" b="1" u="none" strike="noStrike" dirty="0">
                          <a:effectLst/>
                        </a:rPr>
                        <a:t>Fundraiser</a:t>
                      </a:r>
                      <a:endParaRPr lang="en-US" sz="1600" b="1" i="0" u="none" strike="noStrike" dirty="0">
                        <a:solidFill>
                          <a:srgbClr val="000000"/>
                        </a:solidFill>
                        <a:effectLst/>
                        <a:latin typeface="Calibri" panose="020F0502020204030204" pitchFamily="34" charset="0"/>
                      </a:endParaRPr>
                    </a:p>
                  </a:txBody>
                  <a:tcPr marL="7146" marR="7146" marT="9525" marB="0" anchor="b"/>
                </a:tc>
                <a:tc>
                  <a:txBody>
                    <a:bodyPr/>
                    <a:lstStyle/>
                    <a:p>
                      <a:pPr algn="l" fontAlgn="b"/>
                      <a:r>
                        <a:rPr lang="en-US" sz="1600" b="1" u="none" strike="noStrike">
                          <a:effectLst/>
                        </a:rPr>
                        <a:t> </a:t>
                      </a:r>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r>
                        <a:rPr lang="en-US" sz="1600" b="1" u="none" strike="noStrike">
                          <a:effectLst/>
                        </a:rPr>
                        <a:t>     4,000.00 </a:t>
                      </a:r>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solidFill>
                      <a:schemeClr val="bg1">
                        <a:lumMod val="85000"/>
                      </a:schemeClr>
                    </a:solidFill>
                  </a:tcPr>
                </a:tc>
                <a:tc>
                  <a:txBody>
                    <a:bodyPr/>
                    <a:lstStyle/>
                    <a:p>
                      <a:pPr algn="l" fontAlgn="b"/>
                      <a:r>
                        <a:rPr lang="en-US" sz="1600" b="1" u="none" strike="noStrike">
                          <a:effectLst/>
                        </a:rPr>
                        <a:t>Scholarships</a:t>
                      </a:r>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r>
                        <a:rPr lang="en-US" sz="1600" b="1" u="none" strike="noStrike" dirty="0">
                          <a:effectLst/>
                        </a:rPr>
                        <a:t>     6,100.00 </a:t>
                      </a:r>
                      <a:endParaRPr lang="en-US" sz="1600" b="1" i="0" u="none" strike="noStrike" dirty="0">
                        <a:solidFill>
                          <a:srgbClr val="000000"/>
                        </a:solidFill>
                        <a:effectLst/>
                        <a:latin typeface="Calibri" panose="020F0502020204030204" pitchFamily="34" charset="0"/>
                      </a:endParaRPr>
                    </a:p>
                  </a:txBody>
                  <a:tcPr marL="7146" marR="7146" marT="9525" marB="0" anchor="b"/>
                </a:tc>
              </a:tr>
              <a:tr h="335430">
                <a:tc>
                  <a:txBody>
                    <a:bodyPr/>
                    <a:lstStyle/>
                    <a:p>
                      <a:pPr algn="r" fontAlgn="b"/>
                      <a:r>
                        <a:rPr lang="en-US" sz="1600" b="1" u="none" strike="noStrike" kern="1200" dirty="0" smtClean="0">
                          <a:solidFill>
                            <a:schemeClr val="tx1"/>
                          </a:solidFill>
                          <a:effectLst/>
                          <a:latin typeface="+mn-lt"/>
                          <a:ea typeface="+mn-ea"/>
                          <a:cs typeface="+mn-cs"/>
                        </a:rPr>
                        <a:t>Total</a:t>
                      </a:r>
                      <a:endParaRPr lang="en-US" sz="1600" b="1" u="none" strike="noStrike" kern="1200" dirty="0">
                        <a:solidFill>
                          <a:schemeClr val="tx1"/>
                        </a:solidFill>
                        <a:effectLst/>
                        <a:latin typeface="+mn-lt"/>
                        <a:ea typeface="+mn-ea"/>
                        <a:cs typeface="+mn-cs"/>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r>
                        <a:rPr lang="en-US" sz="1600" b="1" u="none" strike="noStrike" dirty="0">
                          <a:effectLst/>
                        </a:rPr>
                        <a:t>  </a:t>
                      </a:r>
                      <a:r>
                        <a:rPr lang="en-US" sz="1600" b="1" u="none" strike="noStrike" dirty="0" smtClean="0">
                          <a:solidFill>
                            <a:srgbClr val="00B050"/>
                          </a:solidFill>
                          <a:effectLst/>
                        </a:rPr>
                        <a:t>41,000.00</a:t>
                      </a:r>
                      <a:r>
                        <a:rPr lang="en-US" sz="1600" b="1" u="none" strike="noStrike" dirty="0" smtClean="0">
                          <a:effectLst/>
                        </a:rPr>
                        <a:t> </a:t>
                      </a:r>
                      <a:endParaRPr lang="en-US" sz="1600" b="1" i="0" u="none" strike="noStrike" dirty="0">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solidFill>
                      <a:schemeClr val="bg1">
                        <a:lumMod val="85000"/>
                      </a:schemeClr>
                    </a:solidFill>
                  </a:tcPr>
                </a:tc>
                <a:tc>
                  <a:txBody>
                    <a:bodyPr/>
                    <a:lstStyle/>
                    <a:p>
                      <a:pPr algn="l" fontAlgn="b"/>
                      <a:r>
                        <a:rPr lang="en-US" sz="1600" b="1" u="none" strike="noStrike">
                          <a:effectLst/>
                        </a:rPr>
                        <a:t>After Prom Event</a:t>
                      </a:r>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r>
                        <a:rPr lang="en-US" sz="1600" b="1" u="none" strike="noStrike" dirty="0">
                          <a:effectLst/>
                        </a:rPr>
                        <a:t>  </a:t>
                      </a:r>
                      <a:r>
                        <a:rPr lang="en-US" sz="1600" b="1" u="none" strike="noStrike" dirty="0" smtClean="0">
                          <a:effectLst/>
                        </a:rPr>
                        <a:t>22,500.00 </a:t>
                      </a:r>
                      <a:endParaRPr lang="en-US" sz="1600" b="1" i="0" u="none" strike="noStrike" dirty="0">
                        <a:solidFill>
                          <a:srgbClr val="000000"/>
                        </a:solidFill>
                        <a:effectLst/>
                        <a:latin typeface="Calibri" panose="020F0502020204030204" pitchFamily="34" charset="0"/>
                      </a:endParaRPr>
                    </a:p>
                  </a:txBody>
                  <a:tcPr marL="7146" marR="7146" marT="9525" marB="0" anchor="b"/>
                </a:tc>
              </a:tr>
              <a:tr h="314912">
                <a:tc>
                  <a:txBody>
                    <a:bodyPr/>
                    <a:lstStyle/>
                    <a:p>
                      <a:pPr algn="l" fontAlgn="b"/>
                      <a:endParaRPr lang="en-US" sz="1600" b="1" i="0" u="none" strike="noStrike" dirty="0">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solidFill>
                      <a:schemeClr val="bg1">
                        <a:lumMod val="85000"/>
                      </a:schemeClr>
                    </a:solidFill>
                  </a:tcPr>
                </a:tc>
                <a:tc>
                  <a:txBody>
                    <a:bodyPr/>
                    <a:lstStyle/>
                    <a:p>
                      <a:pPr algn="l" fontAlgn="b"/>
                      <a:r>
                        <a:rPr lang="en-US" sz="1600" b="1" u="none" strike="noStrike">
                          <a:effectLst/>
                        </a:rPr>
                        <a:t>Student/Family Programs</a:t>
                      </a:r>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dirty="0">
                        <a:solidFill>
                          <a:srgbClr val="000000"/>
                        </a:solidFill>
                        <a:effectLst/>
                        <a:latin typeface="Calibri" panose="020F0502020204030204" pitchFamily="34" charset="0"/>
                      </a:endParaRPr>
                    </a:p>
                  </a:txBody>
                  <a:tcPr marL="7146" marR="7146" marT="9525" marB="0" anchor="b"/>
                </a:tc>
                <a:tc>
                  <a:txBody>
                    <a:bodyPr/>
                    <a:lstStyle/>
                    <a:p>
                      <a:pPr algn="r" fontAlgn="b"/>
                      <a:r>
                        <a:rPr lang="en-US" sz="1600" b="1" u="none" strike="noStrike" dirty="0">
                          <a:effectLst/>
                        </a:rPr>
                        <a:t>         </a:t>
                      </a:r>
                      <a:r>
                        <a:rPr lang="en-US" sz="1600" b="1" u="none" strike="noStrike" dirty="0" smtClean="0">
                          <a:effectLst/>
                        </a:rPr>
                        <a:t>1,275.00 </a:t>
                      </a:r>
                      <a:endParaRPr lang="en-US" sz="1600" b="1" i="0" u="none" strike="noStrike" dirty="0">
                        <a:solidFill>
                          <a:srgbClr val="000000"/>
                        </a:solidFill>
                        <a:effectLst/>
                        <a:latin typeface="Calibri" panose="020F0502020204030204" pitchFamily="34" charset="0"/>
                      </a:endParaRPr>
                    </a:p>
                  </a:txBody>
                  <a:tcPr marL="7146" marR="7146" marT="9525" marB="0" anchor="b"/>
                </a:tc>
              </a:tr>
              <a:tr h="322529">
                <a:tc>
                  <a:txBody>
                    <a:bodyPr/>
                    <a:lstStyle/>
                    <a:p>
                      <a:pPr algn="l" fontAlgn="b"/>
                      <a:endParaRPr lang="en-US" sz="1600" b="1" i="0" u="none" strike="noStrike" dirty="0">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solidFill>
                      <a:schemeClr val="bg1">
                        <a:lumMod val="85000"/>
                      </a:schemeClr>
                    </a:solidFill>
                  </a:tcPr>
                </a:tc>
                <a:tc>
                  <a:txBody>
                    <a:bodyPr/>
                    <a:lstStyle/>
                    <a:p>
                      <a:pPr algn="l" fontAlgn="b"/>
                      <a:r>
                        <a:rPr lang="en-US" sz="1600" b="1" u="none" strike="noStrike">
                          <a:effectLst/>
                        </a:rPr>
                        <a:t>Fundraiser</a:t>
                      </a:r>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r>
                        <a:rPr lang="en-US" sz="1600" b="1" u="none" strike="noStrike">
                          <a:effectLst/>
                        </a:rPr>
                        <a:t> </a:t>
                      </a:r>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r>
                        <a:rPr lang="en-US" sz="1600" b="1" u="none" strike="noStrike" dirty="0">
                          <a:effectLst/>
                        </a:rPr>
                        <a:t>     1,000.00 </a:t>
                      </a:r>
                      <a:endParaRPr lang="en-US" sz="1600" b="1" i="0" u="none" strike="noStrike" dirty="0">
                        <a:solidFill>
                          <a:srgbClr val="000000"/>
                        </a:solidFill>
                        <a:effectLst/>
                        <a:latin typeface="Calibri" panose="020F0502020204030204" pitchFamily="34" charset="0"/>
                      </a:endParaRPr>
                    </a:p>
                  </a:txBody>
                  <a:tcPr marL="7146" marR="7146" marT="9525" marB="0" anchor="b"/>
                </a:tc>
              </a:tr>
              <a:tr h="335430">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solidFill>
                      <a:schemeClr val="bg1">
                        <a:lumMod val="85000"/>
                      </a:schemeClr>
                    </a:solidFill>
                  </a:tcPr>
                </a:tc>
                <a:tc>
                  <a:txBody>
                    <a:bodyPr/>
                    <a:lstStyle/>
                    <a:p>
                      <a:pPr marL="0" marR="0" indent="0" algn="r" defTabSz="1218987"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tx1"/>
                          </a:solidFill>
                          <a:effectLst/>
                          <a:latin typeface="+mn-lt"/>
                          <a:ea typeface="+mn-ea"/>
                          <a:cs typeface="+mn-cs"/>
                        </a:rPr>
                        <a:t>Total</a:t>
                      </a:r>
                    </a:p>
                  </a:txBody>
                  <a:tcPr marL="7146" marR="7146" marT="9525" marB="0" anchor="b"/>
                </a:tc>
                <a:tc>
                  <a:txBody>
                    <a:bodyPr/>
                    <a:lstStyle/>
                    <a:p>
                      <a:pPr algn="l" fontAlgn="b"/>
                      <a:endParaRPr lang="en-US" sz="16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r>
                        <a:rPr lang="en-US" sz="1600" b="1" u="none" strike="noStrike" dirty="0">
                          <a:effectLst/>
                        </a:rPr>
                        <a:t>  </a:t>
                      </a:r>
                      <a:r>
                        <a:rPr lang="en-US" sz="1600" b="1" u="none" strike="noStrike" dirty="0" smtClean="0">
                          <a:solidFill>
                            <a:srgbClr val="00B050"/>
                          </a:solidFill>
                          <a:effectLst/>
                        </a:rPr>
                        <a:t>41,000.00 </a:t>
                      </a:r>
                      <a:endParaRPr lang="en-US" sz="1600" b="1" i="0" u="none" strike="noStrike" dirty="0">
                        <a:solidFill>
                          <a:srgbClr val="00B050"/>
                        </a:solidFill>
                        <a:effectLst/>
                        <a:latin typeface="Calibri" panose="020F0502020204030204" pitchFamily="34" charset="0"/>
                      </a:endParaRPr>
                    </a:p>
                  </a:txBody>
                  <a:tcPr marL="7146" marR="7146" marT="9525" marB="0" anchor="b"/>
                </a:tc>
              </a:tr>
              <a:tr h="270924">
                <a:tc>
                  <a:txBody>
                    <a:bodyPr/>
                    <a:lstStyle/>
                    <a:p>
                      <a:pPr algn="l" fontAlgn="b"/>
                      <a:endParaRPr lang="en-US" sz="15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5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endParaRPr lang="en-US" sz="1500" b="1" i="0" u="none" strike="noStrike" dirty="0">
                        <a:solidFill>
                          <a:srgbClr val="000000"/>
                        </a:solidFill>
                        <a:effectLst/>
                        <a:latin typeface="Calibri" panose="020F0502020204030204" pitchFamily="34" charset="0"/>
                      </a:endParaRPr>
                    </a:p>
                  </a:txBody>
                  <a:tcPr marL="7146" marR="7146" marT="9525" marB="0" anchor="b"/>
                </a:tc>
                <a:tc>
                  <a:txBody>
                    <a:bodyPr/>
                    <a:lstStyle/>
                    <a:p>
                      <a:pPr algn="l" fontAlgn="b"/>
                      <a:endParaRPr lang="en-US" sz="1500" b="1" i="0" u="none" strike="noStrike" dirty="0">
                        <a:solidFill>
                          <a:srgbClr val="000000"/>
                        </a:solidFill>
                        <a:effectLst/>
                        <a:latin typeface="Calibri" panose="020F0502020204030204" pitchFamily="34" charset="0"/>
                      </a:endParaRPr>
                    </a:p>
                  </a:txBody>
                  <a:tcPr marL="7146" marR="7146" marT="9525" marB="0" anchor="b">
                    <a:solidFill>
                      <a:schemeClr val="bg1">
                        <a:lumMod val="85000"/>
                      </a:schemeClr>
                    </a:solidFill>
                  </a:tcPr>
                </a:tc>
                <a:tc>
                  <a:txBody>
                    <a:bodyPr/>
                    <a:lstStyle/>
                    <a:p>
                      <a:pPr algn="l" fontAlgn="b"/>
                      <a:endParaRPr lang="en-US" sz="1500" b="1" i="0" u="none" strike="noStrike">
                        <a:solidFill>
                          <a:srgbClr val="000000"/>
                        </a:solidFill>
                        <a:effectLst/>
                        <a:latin typeface="Calibri" panose="020F0502020204030204" pitchFamily="34" charset="0"/>
                      </a:endParaRPr>
                    </a:p>
                  </a:txBody>
                  <a:tcPr marL="7146" marR="7146" marT="9525" marB="0" anchor="b"/>
                </a:tc>
                <a:tc>
                  <a:txBody>
                    <a:bodyPr/>
                    <a:lstStyle/>
                    <a:p>
                      <a:pPr algn="l" fontAlgn="b"/>
                      <a:endParaRPr lang="en-US" sz="1500" b="1" i="0" u="none" strike="noStrike">
                        <a:solidFill>
                          <a:srgbClr val="000000"/>
                        </a:solidFill>
                        <a:effectLst/>
                        <a:latin typeface="Calibri" panose="020F0502020204030204" pitchFamily="34" charset="0"/>
                      </a:endParaRPr>
                    </a:p>
                  </a:txBody>
                  <a:tcPr marL="7146" marR="7146" marT="9525" marB="0" anchor="b"/>
                </a:tc>
                <a:tc>
                  <a:txBody>
                    <a:bodyPr/>
                    <a:lstStyle/>
                    <a:p>
                      <a:pPr algn="r" fontAlgn="b"/>
                      <a:endParaRPr lang="en-US" sz="1500" b="1" i="0" u="none" strike="noStrike" dirty="0">
                        <a:solidFill>
                          <a:srgbClr val="000000"/>
                        </a:solidFill>
                        <a:effectLst/>
                        <a:latin typeface="Calibri" panose="020F0502020204030204" pitchFamily="34" charset="0"/>
                      </a:endParaRPr>
                    </a:p>
                  </a:txBody>
                  <a:tcPr marL="7146" marR="7146" marT="9525" marB="0" anchor="b"/>
                </a:tc>
              </a:tr>
            </a:tbl>
          </a:graphicData>
        </a:graphic>
      </p:graphicFrame>
      <p:cxnSp>
        <p:nvCxnSpPr>
          <p:cNvPr id="8" name="Straight Connector 7"/>
          <p:cNvCxnSpPr/>
          <p:nvPr/>
        </p:nvCxnSpPr>
        <p:spPr>
          <a:xfrm>
            <a:off x="0" y="147320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25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468" y="76200"/>
            <a:ext cx="8689063" cy="1397000"/>
          </a:xfrm>
        </p:spPr>
        <p:txBody>
          <a:bodyPr/>
          <a:lstStyle/>
          <a:p>
            <a:r>
              <a:rPr lang="en-US" b="1" dirty="0" smtClean="0"/>
              <a:t>Let your voices be heard…</a:t>
            </a:r>
            <a:endParaRPr lang="en-US" b="1" dirty="0"/>
          </a:p>
        </p:txBody>
      </p:sp>
      <p:sp>
        <p:nvSpPr>
          <p:cNvPr id="14" name="Content Placeholder 13"/>
          <p:cNvSpPr>
            <a:spLocks noGrp="1"/>
          </p:cNvSpPr>
          <p:nvPr>
            <p:ph idx="1"/>
          </p:nvPr>
        </p:nvSpPr>
        <p:spPr>
          <a:xfrm>
            <a:off x="741952" y="2438400"/>
            <a:ext cx="7620000" cy="3733800"/>
          </a:xfrm>
        </p:spPr>
        <p:txBody>
          <a:bodyPr>
            <a:normAutofit/>
          </a:bodyPr>
          <a:lstStyle/>
          <a:p>
            <a:r>
              <a:rPr lang="en-US" sz="3200" b="1" dirty="0" smtClean="0"/>
              <a:t>Participate in PTSA meeting held second Tuesday of every month 7:00PM at </a:t>
            </a:r>
            <a:r>
              <a:rPr lang="en-US" sz="3200" b="1" dirty="0" err="1" smtClean="0"/>
              <a:t>Marriotts</a:t>
            </a:r>
            <a:r>
              <a:rPr lang="en-US" sz="3200" b="1" dirty="0" smtClean="0"/>
              <a:t> Ridge High School Staff Lounge</a:t>
            </a:r>
          </a:p>
          <a:p>
            <a:r>
              <a:rPr lang="en-US" sz="3200" b="1" dirty="0" smtClean="0"/>
              <a:t>Call or </a:t>
            </a:r>
            <a:r>
              <a:rPr lang="en-US" sz="3200" b="1" dirty="0"/>
              <a:t>Email PTSA executive committee </a:t>
            </a:r>
            <a:r>
              <a:rPr lang="en-US" sz="3200" b="1" dirty="0" smtClean="0"/>
              <a:t>member(s) to </a:t>
            </a:r>
            <a:r>
              <a:rPr lang="en-US" sz="3200" b="1" dirty="0"/>
              <a:t>s</a:t>
            </a:r>
            <a:r>
              <a:rPr lang="en-US" sz="3200" b="1" dirty="0" smtClean="0"/>
              <a:t>hare your thoughts</a:t>
            </a:r>
          </a:p>
        </p:txBody>
      </p:sp>
      <p:cxnSp>
        <p:nvCxnSpPr>
          <p:cNvPr id="3" name="Straight Connector 2"/>
          <p:cNvCxnSpPr/>
          <p:nvPr/>
        </p:nvCxnSpPr>
        <p:spPr>
          <a:xfrm>
            <a:off x="0" y="1473200"/>
            <a:ext cx="9144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94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b="1" dirty="0" smtClean="0"/>
              <a:t>Learn more about MRHS PTSA at…</a:t>
            </a:r>
            <a:endParaRPr lang="en-US" b="1" dirty="0"/>
          </a:p>
        </p:txBody>
      </p:sp>
      <p:sp>
        <p:nvSpPr>
          <p:cNvPr id="14" name="Content Placeholder 13"/>
          <p:cNvSpPr>
            <a:spLocks noGrp="1"/>
          </p:cNvSpPr>
          <p:nvPr>
            <p:ph idx="1"/>
          </p:nvPr>
        </p:nvSpPr>
        <p:spPr>
          <a:xfrm>
            <a:off x="618075" y="2590800"/>
            <a:ext cx="8060249" cy="2590800"/>
          </a:xfrm>
        </p:spPr>
        <p:txBody>
          <a:bodyPr>
            <a:normAutofit/>
          </a:bodyPr>
          <a:lstStyle/>
          <a:p>
            <a:pPr marL="0" indent="0">
              <a:buNone/>
            </a:pPr>
            <a:r>
              <a:rPr lang="en-US" sz="3600" b="1" dirty="0">
                <a:solidFill>
                  <a:srgbClr val="FF0000"/>
                </a:solidFill>
              </a:rPr>
              <a:t>http://www.marriottsridgeptsa.org/</a:t>
            </a:r>
          </a:p>
        </p:txBody>
      </p:sp>
      <p:cxnSp>
        <p:nvCxnSpPr>
          <p:cNvPr id="4" name="Straight Connector 3"/>
          <p:cNvCxnSpPr/>
          <p:nvPr/>
        </p:nvCxnSpPr>
        <p:spPr>
          <a:xfrm>
            <a:off x="0" y="1473200"/>
            <a:ext cx="9144000"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75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Thank you</a:t>
            </a:r>
            <a:endParaRPr lang="en-US" b="1" dirty="0"/>
          </a:p>
        </p:txBody>
      </p:sp>
    </p:spTree>
    <p:extLst>
      <p:ext uri="{BB962C8B-B14F-4D97-AF65-F5344CB8AC3E}">
        <p14:creationId xmlns:p14="http://schemas.microsoft.com/office/powerpoint/2010/main" val="216582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 y="269631"/>
            <a:ext cx="9143999" cy="1348155"/>
          </a:xfrm>
          <a:prstGeom prst="rect">
            <a:avLst/>
          </a:prstGeo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1F497D"/>
                </a:solidFill>
                <a:latin typeface="Calibri"/>
              </a:rPr>
              <a:t>HCPSS News</a:t>
            </a:r>
          </a:p>
        </p:txBody>
      </p:sp>
      <p:pic>
        <p:nvPicPr>
          <p:cNvPr id="14" name="Picture 13" descr="icons.pn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r="-10503"/>
          <a:stretch/>
        </p:blipFill>
        <p:spPr>
          <a:xfrm>
            <a:off x="5298063" y="1824935"/>
            <a:ext cx="849874" cy="777440"/>
          </a:xfrm>
          <a:prstGeom prst="rect">
            <a:avLst/>
          </a:prstGeom>
        </p:spPr>
      </p:pic>
      <p:sp>
        <p:nvSpPr>
          <p:cNvPr id="15" name="TextBox 14"/>
          <p:cNvSpPr txBox="1"/>
          <p:nvPr/>
        </p:nvSpPr>
        <p:spPr>
          <a:xfrm>
            <a:off x="6568074" y="1824933"/>
            <a:ext cx="1398565" cy="923330"/>
          </a:xfrm>
          <a:prstGeom prst="rect">
            <a:avLst/>
          </a:prstGeom>
          <a:noFill/>
        </p:spPr>
        <p:txBody>
          <a:bodyPr wrap="none" rtlCol="0">
            <a:spAutoFit/>
          </a:bodyPr>
          <a:lstStyle/>
          <a:p>
            <a:pPr defTabSz="914400"/>
            <a:r>
              <a:rPr lang="en-US" sz="5400" dirty="0" smtClean="0">
                <a:solidFill>
                  <a:prstClr val="white"/>
                </a:solidFill>
                <a:latin typeface="Calibri"/>
              </a:rPr>
              <a:t>Text</a:t>
            </a:r>
            <a:endParaRPr lang="en-US" sz="2400" dirty="0">
              <a:solidFill>
                <a:prstClr val="white"/>
              </a:solidFill>
              <a:latin typeface="Calibri"/>
            </a:endParaRPr>
          </a:p>
        </p:txBody>
      </p:sp>
      <p:pic>
        <p:nvPicPr>
          <p:cNvPr id="18" name="Picture 17" descr="icon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867149" y="1824936"/>
            <a:ext cx="937998" cy="854065"/>
          </a:xfrm>
          <a:prstGeom prst="rect">
            <a:avLst/>
          </a:prstGeom>
        </p:spPr>
      </p:pic>
      <p:sp>
        <p:nvSpPr>
          <p:cNvPr id="19" name="TextBox 18"/>
          <p:cNvSpPr txBox="1"/>
          <p:nvPr/>
        </p:nvSpPr>
        <p:spPr>
          <a:xfrm>
            <a:off x="1967210" y="1824933"/>
            <a:ext cx="1725540" cy="923330"/>
          </a:xfrm>
          <a:prstGeom prst="rect">
            <a:avLst/>
          </a:prstGeom>
          <a:noFill/>
        </p:spPr>
        <p:txBody>
          <a:bodyPr wrap="none" rtlCol="0">
            <a:spAutoFit/>
          </a:bodyPr>
          <a:lstStyle/>
          <a:p>
            <a:pPr defTabSz="914400"/>
            <a:r>
              <a:rPr lang="en-US" sz="5400" dirty="0" smtClean="0">
                <a:solidFill>
                  <a:prstClr val="white"/>
                </a:solidFill>
                <a:latin typeface="Calibri"/>
              </a:rPr>
              <a:t>Email</a:t>
            </a:r>
            <a:endParaRPr lang="en-US" sz="2400" dirty="0">
              <a:solidFill>
                <a:prstClr val="white"/>
              </a:solidFill>
              <a:latin typeface="Calibri"/>
            </a:endParaRPr>
          </a:p>
        </p:txBody>
      </p:sp>
      <p:cxnSp>
        <p:nvCxnSpPr>
          <p:cNvPr id="3" name="Straight Connector 2"/>
          <p:cNvCxnSpPr/>
          <p:nvPr/>
        </p:nvCxnSpPr>
        <p:spPr>
          <a:xfrm>
            <a:off x="4644572" y="2099796"/>
            <a:ext cx="0" cy="3560777"/>
          </a:xfrm>
          <a:prstGeom prst="line">
            <a:avLst/>
          </a:prstGeom>
          <a:ln w="53975">
            <a:solidFill>
              <a:srgbClr val="A2E65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3440" y="3231851"/>
            <a:ext cx="4574604" cy="2000548"/>
          </a:xfrm>
          <a:prstGeom prst="rect">
            <a:avLst/>
          </a:prstGeom>
          <a:noFill/>
        </p:spPr>
        <p:txBody>
          <a:bodyPr wrap="square" rtlCol="0">
            <a:spAutoFit/>
          </a:bodyPr>
          <a:lstStyle/>
          <a:p>
            <a:r>
              <a:rPr lang="en-US" sz="4400" dirty="0" smtClean="0">
                <a:solidFill>
                  <a:prstClr val="white"/>
                </a:solidFill>
                <a:latin typeface="Calibri"/>
              </a:rPr>
              <a:t>S</a:t>
            </a:r>
            <a:r>
              <a:rPr lang="en-US" sz="4000" dirty="0" smtClean="0">
                <a:solidFill>
                  <a:prstClr val="white"/>
                </a:solidFill>
                <a:latin typeface="Calibri"/>
              </a:rPr>
              <a:t>chool News</a:t>
            </a:r>
          </a:p>
          <a:p>
            <a:r>
              <a:rPr lang="en-US" sz="4000" dirty="0" smtClean="0">
                <a:solidFill>
                  <a:prstClr val="white"/>
                </a:solidFill>
                <a:latin typeface="Calibri"/>
              </a:rPr>
              <a:t>HCPSS News</a:t>
            </a:r>
          </a:p>
          <a:p>
            <a:r>
              <a:rPr lang="en-US" sz="4000" dirty="0" smtClean="0">
                <a:solidFill>
                  <a:prstClr val="white"/>
                </a:solidFill>
                <a:latin typeface="Calibri"/>
              </a:rPr>
              <a:t>Emergency Notices</a:t>
            </a:r>
            <a:endParaRPr lang="en-US" sz="4000" dirty="0">
              <a:solidFill>
                <a:prstClr val="white"/>
              </a:solidFill>
              <a:latin typeface="Calibri"/>
            </a:endParaRPr>
          </a:p>
        </p:txBody>
      </p:sp>
      <p:sp>
        <p:nvSpPr>
          <p:cNvPr id="21" name="TextBox 20"/>
          <p:cNvSpPr txBox="1"/>
          <p:nvPr/>
        </p:nvSpPr>
        <p:spPr>
          <a:xfrm>
            <a:off x="4848044" y="3245384"/>
            <a:ext cx="4295956" cy="2000548"/>
          </a:xfrm>
          <a:prstGeom prst="rect">
            <a:avLst/>
          </a:prstGeom>
          <a:noFill/>
        </p:spPr>
        <p:txBody>
          <a:bodyPr wrap="square" rtlCol="0">
            <a:spAutoFit/>
          </a:bodyPr>
          <a:lstStyle/>
          <a:p>
            <a:pPr algn="ctr"/>
            <a:r>
              <a:rPr lang="en-US" sz="4400" dirty="0" smtClean="0">
                <a:solidFill>
                  <a:prstClr val="white"/>
                </a:solidFill>
                <a:latin typeface="Calibri"/>
              </a:rPr>
              <a:t>Optional for </a:t>
            </a:r>
            <a:endParaRPr lang="en-US" sz="4000" dirty="0" smtClean="0">
              <a:solidFill>
                <a:prstClr val="white"/>
              </a:solidFill>
              <a:latin typeface="Calibri"/>
            </a:endParaRPr>
          </a:p>
          <a:p>
            <a:pPr algn="ctr"/>
            <a:r>
              <a:rPr lang="en-US" sz="4000" dirty="0" smtClean="0">
                <a:solidFill>
                  <a:prstClr val="white"/>
                </a:solidFill>
                <a:latin typeface="Calibri"/>
              </a:rPr>
              <a:t>Emergency Notices</a:t>
            </a:r>
          </a:p>
          <a:p>
            <a:pPr algn="ctr"/>
            <a:r>
              <a:rPr lang="en-US" sz="4000" dirty="0" smtClean="0">
                <a:solidFill>
                  <a:prstClr val="white"/>
                </a:solidFill>
                <a:latin typeface="Calibri"/>
              </a:rPr>
              <a:t>Only</a:t>
            </a:r>
            <a:endParaRPr lang="en-US" sz="4000" dirty="0">
              <a:solidFill>
                <a:prstClr val="white"/>
              </a:solidFill>
              <a:latin typeface="Calibri"/>
            </a:endParaRPr>
          </a:p>
        </p:txBody>
      </p:sp>
      <p:sp>
        <p:nvSpPr>
          <p:cNvPr id="7" name="TextBox 6"/>
          <p:cNvSpPr txBox="1"/>
          <p:nvPr/>
        </p:nvSpPr>
        <p:spPr>
          <a:xfrm>
            <a:off x="3" y="6023429"/>
            <a:ext cx="9143999" cy="707886"/>
          </a:xfrm>
          <a:prstGeom prst="rect">
            <a:avLst/>
          </a:prstGeom>
          <a:noFill/>
        </p:spPr>
        <p:txBody>
          <a:bodyPr wrap="square" rtlCol="0">
            <a:spAutoFit/>
          </a:bodyPr>
          <a:lstStyle/>
          <a:p>
            <a:pPr algn="ctr"/>
            <a:r>
              <a:rPr lang="en-US" sz="4000" dirty="0" smtClean="0">
                <a:solidFill>
                  <a:srgbClr val="A2E658"/>
                </a:solidFill>
                <a:latin typeface="Calibri"/>
              </a:rPr>
              <a:t>Details:  </a:t>
            </a:r>
            <a:r>
              <a:rPr lang="en-US" sz="4000" dirty="0" err="1" smtClean="0">
                <a:solidFill>
                  <a:srgbClr val="A2E658"/>
                </a:solidFill>
                <a:latin typeface="Calibri"/>
              </a:rPr>
              <a:t>www.hcpss.org</a:t>
            </a:r>
            <a:r>
              <a:rPr lang="en-US" sz="4000" dirty="0">
                <a:solidFill>
                  <a:srgbClr val="A2E658"/>
                </a:solidFill>
                <a:latin typeface="Calibri"/>
              </a:rPr>
              <a:t>/</a:t>
            </a:r>
            <a:r>
              <a:rPr lang="en-US" sz="4000" dirty="0" err="1">
                <a:solidFill>
                  <a:srgbClr val="A2E658"/>
                </a:solidFill>
                <a:latin typeface="Calibri"/>
              </a:rPr>
              <a:t>hcpss</a:t>
            </a:r>
            <a:r>
              <a:rPr lang="en-US" sz="4000" dirty="0">
                <a:solidFill>
                  <a:srgbClr val="A2E658"/>
                </a:solidFill>
                <a:latin typeface="Calibri"/>
              </a:rPr>
              <a:t>-news/</a:t>
            </a:r>
          </a:p>
        </p:txBody>
      </p:sp>
    </p:spTree>
    <p:extLst>
      <p:ext uri="{BB962C8B-B14F-4D97-AF65-F5344CB8AC3E}">
        <p14:creationId xmlns:p14="http://schemas.microsoft.com/office/powerpoint/2010/main" val="3301442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 y="269631"/>
            <a:ext cx="9143999" cy="1348155"/>
          </a:xfrm>
          <a:prstGeom prst="rect">
            <a:avLst/>
          </a:prstGeo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1F497D"/>
                </a:solidFill>
                <a:latin typeface="Calibri"/>
              </a:rPr>
              <a:t>School Closings/Delays</a:t>
            </a:r>
          </a:p>
        </p:txBody>
      </p:sp>
      <p:sp>
        <p:nvSpPr>
          <p:cNvPr id="11" name="TextBox 10"/>
          <p:cNvSpPr txBox="1"/>
          <p:nvPr/>
        </p:nvSpPr>
        <p:spPr>
          <a:xfrm>
            <a:off x="5946464" y="3454116"/>
            <a:ext cx="1962020" cy="769441"/>
          </a:xfrm>
          <a:prstGeom prst="rect">
            <a:avLst/>
          </a:prstGeom>
          <a:noFill/>
        </p:spPr>
        <p:txBody>
          <a:bodyPr wrap="none" rtlCol="0">
            <a:spAutoFit/>
          </a:bodyPr>
          <a:lstStyle/>
          <a:p>
            <a:pPr defTabSz="914400"/>
            <a:r>
              <a:rPr lang="en-US" sz="4400" dirty="0" smtClean="0">
                <a:solidFill>
                  <a:prstClr val="white"/>
                </a:solidFill>
                <a:latin typeface="Calibri"/>
              </a:rPr>
              <a:t>@</a:t>
            </a:r>
            <a:r>
              <a:rPr lang="en-US" sz="4400" dirty="0" err="1" smtClean="0">
                <a:solidFill>
                  <a:prstClr val="white"/>
                </a:solidFill>
                <a:latin typeface="Calibri"/>
              </a:rPr>
              <a:t>hcpss</a:t>
            </a:r>
            <a:endParaRPr lang="en-US" dirty="0">
              <a:solidFill>
                <a:prstClr val="white"/>
              </a:solidFill>
              <a:latin typeface="Calibri"/>
            </a:endParaRPr>
          </a:p>
        </p:txBody>
      </p:sp>
      <p:sp>
        <p:nvSpPr>
          <p:cNvPr id="17" name="TextBox 16"/>
          <p:cNvSpPr txBox="1"/>
          <p:nvPr/>
        </p:nvSpPr>
        <p:spPr>
          <a:xfrm>
            <a:off x="1310281" y="2261626"/>
            <a:ext cx="3901930" cy="769441"/>
          </a:xfrm>
          <a:prstGeom prst="rect">
            <a:avLst/>
          </a:prstGeom>
          <a:noFill/>
        </p:spPr>
        <p:txBody>
          <a:bodyPr wrap="none" rtlCol="0">
            <a:spAutoFit/>
          </a:bodyPr>
          <a:lstStyle/>
          <a:p>
            <a:pPr defTabSz="914400"/>
            <a:r>
              <a:rPr lang="en-US" sz="4400" dirty="0" err="1" smtClean="0">
                <a:solidFill>
                  <a:prstClr val="white"/>
                </a:solidFill>
                <a:latin typeface="Calibri"/>
              </a:rPr>
              <a:t>www.HCPSS.org</a:t>
            </a:r>
            <a:endParaRPr lang="en-US" sz="4400" dirty="0">
              <a:solidFill>
                <a:prstClr val="white"/>
              </a:solidFill>
              <a:latin typeface="Calibri"/>
            </a:endParaRPr>
          </a:p>
        </p:txBody>
      </p:sp>
      <p:pic>
        <p:nvPicPr>
          <p:cNvPr id="18" name="Picture 17" descr="icons.pn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173161" y="3453954"/>
            <a:ext cx="937998" cy="854065"/>
          </a:xfrm>
          <a:prstGeom prst="rect">
            <a:avLst/>
          </a:prstGeom>
        </p:spPr>
      </p:pic>
      <p:sp>
        <p:nvSpPr>
          <p:cNvPr id="19" name="TextBox 18"/>
          <p:cNvSpPr txBox="1"/>
          <p:nvPr/>
        </p:nvSpPr>
        <p:spPr>
          <a:xfrm>
            <a:off x="1310282" y="3454116"/>
            <a:ext cx="3521702" cy="769441"/>
          </a:xfrm>
          <a:prstGeom prst="rect">
            <a:avLst/>
          </a:prstGeom>
          <a:noFill/>
        </p:spPr>
        <p:txBody>
          <a:bodyPr wrap="square" rtlCol="0">
            <a:spAutoFit/>
          </a:bodyPr>
          <a:lstStyle/>
          <a:p>
            <a:pPr defTabSz="914400"/>
            <a:r>
              <a:rPr lang="en-US" sz="4400" dirty="0" smtClean="0">
                <a:solidFill>
                  <a:prstClr val="white"/>
                </a:solidFill>
                <a:latin typeface="Calibri"/>
              </a:rPr>
              <a:t>HCPSS News</a:t>
            </a:r>
            <a:endParaRPr lang="en-US" dirty="0">
              <a:solidFill>
                <a:prstClr val="white"/>
              </a:solidFill>
              <a:latin typeface="Calibri"/>
            </a:endParaRPr>
          </a:p>
        </p:txBody>
      </p:sp>
      <p:pic>
        <p:nvPicPr>
          <p:cNvPr id="20" name="Picture 19" descr="icon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5007550" y="3530316"/>
            <a:ext cx="1032571" cy="838201"/>
          </a:xfrm>
          <a:prstGeom prst="rect">
            <a:avLst/>
          </a:prstGeom>
        </p:spPr>
      </p:pic>
      <p:pic>
        <p:nvPicPr>
          <p:cNvPr id="1027" name="Picture 3" descr="C:\Users\ramanidove\AppData\Local\Microsoft\Windows\INetCache\Content.Outlook\63RG5WTY\facebook-3-xxl.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56095" y="4630351"/>
            <a:ext cx="935476" cy="9354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946464" y="4634609"/>
            <a:ext cx="3171812" cy="769441"/>
          </a:xfrm>
          <a:prstGeom prst="rect">
            <a:avLst/>
          </a:prstGeom>
          <a:noFill/>
        </p:spPr>
        <p:txBody>
          <a:bodyPr wrap="none" rtlCol="0">
            <a:spAutoFit/>
          </a:bodyPr>
          <a:lstStyle/>
          <a:p>
            <a:pPr defTabSz="914400"/>
            <a:r>
              <a:rPr lang="en-US" sz="4400" dirty="0" err="1" smtClean="0">
                <a:solidFill>
                  <a:prstClr val="white"/>
                </a:solidFill>
                <a:latin typeface="Calibri"/>
              </a:rPr>
              <a:t>HoCoSchools</a:t>
            </a:r>
            <a:endParaRPr lang="en-US" dirty="0">
              <a:solidFill>
                <a:prstClr val="white"/>
              </a:solidFill>
              <a:latin typeface="Calibri"/>
            </a:endParaRPr>
          </a:p>
        </p:txBody>
      </p:sp>
      <p:pic>
        <p:nvPicPr>
          <p:cNvPr id="10" name="Picture 9" descr="icons.png"/>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p:blipFill>
        <p:spPr>
          <a:xfrm>
            <a:off x="132997" y="4622524"/>
            <a:ext cx="1018327" cy="1028563"/>
          </a:xfrm>
          <a:prstGeom prst="rect">
            <a:avLst/>
          </a:prstGeom>
        </p:spPr>
      </p:pic>
      <p:sp>
        <p:nvSpPr>
          <p:cNvPr id="12" name="TextBox 11"/>
          <p:cNvSpPr txBox="1"/>
          <p:nvPr/>
        </p:nvSpPr>
        <p:spPr>
          <a:xfrm>
            <a:off x="1310281" y="4731940"/>
            <a:ext cx="2369784" cy="769441"/>
          </a:xfrm>
          <a:prstGeom prst="rect">
            <a:avLst/>
          </a:prstGeom>
          <a:noFill/>
        </p:spPr>
        <p:txBody>
          <a:bodyPr wrap="none" rtlCol="0">
            <a:spAutoFit/>
          </a:bodyPr>
          <a:lstStyle/>
          <a:p>
            <a:pPr defTabSz="914400"/>
            <a:r>
              <a:rPr lang="en-US" sz="4400" dirty="0" smtClean="0">
                <a:solidFill>
                  <a:prstClr val="white"/>
                </a:solidFill>
                <a:latin typeface="Calibri"/>
              </a:rPr>
              <a:t>HCPSS TV</a:t>
            </a:r>
            <a:endParaRPr lang="en-US" dirty="0">
              <a:solidFill>
                <a:prstClr val="white"/>
              </a:solidFill>
              <a:latin typeface="Calibri"/>
            </a:endParaRPr>
          </a:p>
        </p:txBody>
      </p:sp>
      <p:sp>
        <p:nvSpPr>
          <p:cNvPr id="2" name="TextBox 1"/>
          <p:cNvSpPr txBox="1"/>
          <p:nvPr/>
        </p:nvSpPr>
        <p:spPr>
          <a:xfrm>
            <a:off x="1567023" y="5426671"/>
            <a:ext cx="1856300" cy="830997"/>
          </a:xfrm>
          <a:prstGeom prst="rect">
            <a:avLst/>
          </a:prstGeom>
          <a:noFill/>
        </p:spPr>
        <p:txBody>
          <a:bodyPr wrap="square" rtlCol="0">
            <a:spAutoFit/>
          </a:bodyPr>
          <a:lstStyle/>
          <a:p>
            <a:r>
              <a:rPr lang="en-US" sz="2400" dirty="0" smtClean="0">
                <a:solidFill>
                  <a:prstClr val="white"/>
                </a:solidFill>
                <a:latin typeface="Calibri"/>
              </a:rPr>
              <a:t>Verizon 42</a:t>
            </a:r>
          </a:p>
          <a:p>
            <a:r>
              <a:rPr lang="en-US" sz="2400" dirty="0" smtClean="0">
                <a:solidFill>
                  <a:prstClr val="white"/>
                </a:solidFill>
                <a:latin typeface="Calibri"/>
              </a:rPr>
              <a:t>Comcast 72</a:t>
            </a:r>
          </a:p>
        </p:txBody>
      </p:sp>
      <p:pic>
        <p:nvPicPr>
          <p:cNvPr id="3" name="Picture 2" descr="white globe2.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1393" y="2163550"/>
            <a:ext cx="861534" cy="867517"/>
          </a:xfrm>
          <a:prstGeom prst="rect">
            <a:avLst/>
          </a:prstGeom>
        </p:spPr>
      </p:pic>
    </p:spTree>
    <p:extLst>
      <p:ext uri="{BB962C8B-B14F-4D97-AF65-F5344CB8AC3E}">
        <p14:creationId xmlns:p14="http://schemas.microsoft.com/office/powerpoint/2010/main" val="1624280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4093"/>
            <a:ext cx="9144000" cy="1143000"/>
          </a:xfr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smtClean="0">
                <a:solidFill>
                  <a:srgbClr val="1F497D"/>
                </a:solidFill>
              </a:rPr>
              <a:t>MRHS </a:t>
            </a:r>
            <a:r>
              <a:rPr lang="en-US" sz="5400" dirty="0">
                <a:solidFill>
                  <a:srgbClr val="1F497D"/>
                </a:solidFill>
              </a:rPr>
              <a:t>website</a:t>
            </a:r>
          </a:p>
        </p:txBody>
      </p:sp>
      <p:sp>
        <p:nvSpPr>
          <p:cNvPr id="3" name="TextBox 2"/>
          <p:cNvSpPr txBox="1"/>
          <p:nvPr/>
        </p:nvSpPr>
        <p:spPr>
          <a:xfrm>
            <a:off x="1" y="5854597"/>
            <a:ext cx="9144000" cy="1015663"/>
          </a:xfrm>
          <a:prstGeom prst="rect">
            <a:avLst/>
          </a:prstGeom>
          <a:solidFill>
            <a:schemeClr val="tx2"/>
          </a:solidFill>
        </p:spPr>
        <p:txBody>
          <a:bodyPr wrap="square" rtlCol="0">
            <a:spAutoFit/>
          </a:bodyPr>
          <a:lstStyle/>
          <a:p>
            <a:pPr algn="ctr"/>
            <a:r>
              <a:rPr lang="en-US" sz="6000" b="1" dirty="0" err="1" smtClean="0">
                <a:solidFill>
                  <a:srgbClr val="A2E658"/>
                </a:solidFill>
                <a:latin typeface="Calibri"/>
              </a:rPr>
              <a:t>MRHS.hcpss.org</a:t>
            </a:r>
            <a:endParaRPr lang="en-US" sz="6000" b="1" dirty="0">
              <a:solidFill>
                <a:srgbClr val="A2E658"/>
              </a:solidFill>
              <a:latin typeface="Calibri"/>
            </a:endParaRPr>
          </a:p>
        </p:txBody>
      </p:sp>
      <p:sp>
        <p:nvSpPr>
          <p:cNvPr id="4" name="TextBox 3"/>
          <p:cNvSpPr txBox="1"/>
          <p:nvPr/>
        </p:nvSpPr>
        <p:spPr>
          <a:xfrm>
            <a:off x="217714" y="1465370"/>
            <a:ext cx="8926286" cy="4212435"/>
          </a:xfrm>
          <a:prstGeom prst="rect">
            <a:avLst/>
          </a:prstGeom>
          <a:noFill/>
        </p:spPr>
        <p:txBody>
          <a:bodyPr wrap="square" rtlCol="0">
            <a:spAutoFit/>
          </a:bodyPr>
          <a:lstStyle/>
          <a:p>
            <a:pPr marL="285750" indent="-285750">
              <a:lnSpc>
                <a:spcPct val="120000"/>
              </a:lnSpc>
              <a:buFont typeface="Arial"/>
              <a:buChar char="•"/>
            </a:pPr>
            <a:r>
              <a:rPr lang="en-US" sz="3200" dirty="0" smtClean="0">
                <a:solidFill>
                  <a:prstClr val="white"/>
                </a:solidFill>
                <a:latin typeface="Calibri"/>
              </a:rPr>
              <a:t>Announcements and news</a:t>
            </a:r>
          </a:p>
          <a:p>
            <a:pPr marL="285750" indent="-285750">
              <a:lnSpc>
                <a:spcPct val="120000"/>
              </a:lnSpc>
              <a:buFont typeface="Arial"/>
              <a:buChar char="•"/>
            </a:pPr>
            <a:r>
              <a:rPr lang="en-US" sz="3200" dirty="0">
                <a:solidFill>
                  <a:prstClr val="white"/>
                </a:solidFill>
                <a:latin typeface="Calibri"/>
              </a:rPr>
              <a:t>School calendar </a:t>
            </a:r>
          </a:p>
          <a:p>
            <a:pPr marL="285750" indent="-285750">
              <a:lnSpc>
                <a:spcPct val="120000"/>
              </a:lnSpc>
              <a:buFont typeface="Arial"/>
              <a:buChar char="•"/>
            </a:pPr>
            <a:r>
              <a:rPr lang="en-US" sz="3200" dirty="0" smtClean="0">
                <a:solidFill>
                  <a:prstClr val="white"/>
                </a:solidFill>
                <a:latin typeface="Calibri"/>
              </a:rPr>
              <a:t>Staff directory</a:t>
            </a:r>
          </a:p>
          <a:p>
            <a:pPr marL="285750" indent="-285750">
              <a:lnSpc>
                <a:spcPct val="120000"/>
              </a:lnSpc>
              <a:buFont typeface="Arial"/>
              <a:buChar char="•"/>
            </a:pPr>
            <a:r>
              <a:rPr lang="en-US" sz="3200" dirty="0" smtClean="0">
                <a:solidFill>
                  <a:prstClr val="white"/>
                </a:solidFill>
                <a:latin typeface="Calibri"/>
              </a:rPr>
              <a:t>Academics</a:t>
            </a:r>
          </a:p>
          <a:p>
            <a:pPr marL="285750" indent="-285750">
              <a:lnSpc>
                <a:spcPct val="120000"/>
              </a:lnSpc>
              <a:buFont typeface="Arial"/>
              <a:buChar char="•"/>
            </a:pPr>
            <a:r>
              <a:rPr lang="en-US" sz="3200" dirty="0" smtClean="0">
                <a:solidFill>
                  <a:prstClr val="white"/>
                </a:solidFill>
                <a:latin typeface="Calibri"/>
              </a:rPr>
              <a:t>Student activities, sports, clubs</a:t>
            </a:r>
          </a:p>
          <a:p>
            <a:pPr marL="285750" indent="-285750">
              <a:lnSpc>
                <a:spcPct val="120000"/>
              </a:lnSpc>
              <a:buFont typeface="Arial"/>
              <a:buChar char="•"/>
            </a:pPr>
            <a:r>
              <a:rPr lang="en-US" sz="3200" dirty="0" smtClean="0">
                <a:solidFill>
                  <a:prstClr val="white"/>
                </a:solidFill>
                <a:latin typeface="Calibri"/>
              </a:rPr>
              <a:t>Links to HCPSS Connect and other resources</a:t>
            </a:r>
          </a:p>
          <a:p>
            <a:pPr marL="285750" indent="-285750">
              <a:lnSpc>
                <a:spcPct val="120000"/>
              </a:lnSpc>
              <a:buFont typeface="Arial"/>
              <a:buChar char="•"/>
            </a:pPr>
            <a:r>
              <a:rPr lang="en-US" sz="3200" dirty="0" smtClean="0">
                <a:solidFill>
                  <a:prstClr val="white"/>
                </a:solidFill>
                <a:latin typeface="Calibri"/>
              </a:rPr>
              <a:t>And more</a:t>
            </a:r>
          </a:p>
        </p:txBody>
      </p:sp>
    </p:spTree>
    <p:extLst>
      <p:ext uri="{BB962C8B-B14F-4D97-AF65-F5344CB8AC3E}">
        <p14:creationId xmlns:p14="http://schemas.microsoft.com/office/powerpoint/2010/main" val="8115512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descr="facebook-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4576" y="3544438"/>
            <a:ext cx="1216955" cy="1216955"/>
          </a:xfrm>
          <a:prstGeom prst="rect">
            <a:avLst/>
          </a:prstGeom>
        </p:spPr>
      </p:pic>
      <p:pic>
        <p:nvPicPr>
          <p:cNvPr id="3" name="Picture 2" descr="Twitter_logo_blu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70202" y="1550518"/>
            <a:ext cx="1357302" cy="1103478"/>
          </a:xfrm>
          <a:prstGeom prst="rect">
            <a:avLst/>
          </a:prstGeom>
        </p:spPr>
      </p:pic>
      <p:sp>
        <p:nvSpPr>
          <p:cNvPr id="9" name="Content Placeholder 8"/>
          <p:cNvSpPr>
            <a:spLocks noGrp="1"/>
          </p:cNvSpPr>
          <p:nvPr>
            <p:ph idx="1"/>
          </p:nvPr>
        </p:nvSpPr>
        <p:spPr>
          <a:xfrm>
            <a:off x="-5509" y="1527864"/>
            <a:ext cx="8996337" cy="4868288"/>
          </a:xfrm>
        </p:spPr>
        <p:txBody>
          <a:bodyPr>
            <a:noAutofit/>
          </a:bodyPr>
          <a:lstStyle/>
          <a:p>
            <a:pPr marL="0" indent="0">
              <a:buNone/>
            </a:pPr>
            <a:r>
              <a:rPr lang="en-US" dirty="0" err="1" smtClean="0">
                <a:solidFill>
                  <a:schemeClr val="bg1"/>
                </a:solidFill>
              </a:rPr>
              <a:t>Marriotts</a:t>
            </a:r>
            <a:r>
              <a:rPr lang="en-US" dirty="0" smtClean="0">
                <a:solidFill>
                  <a:schemeClr val="bg1"/>
                </a:solidFill>
              </a:rPr>
              <a:t> Ridge Twitter: </a:t>
            </a:r>
            <a:r>
              <a:rPr lang="en-US" dirty="0">
                <a:solidFill>
                  <a:srgbClr val="A2E658"/>
                </a:solidFill>
              </a:rPr>
              <a:t>@</a:t>
            </a:r>
            <a:r>
              <a:rPr lang="en-US" dirty="0" err="1" smtClean="0">
                <a:solidFill>
                  <a:srgbClr val="A2E658"/>
                </a:solidFill>
              </a:rPr>
              <a:t>hcpss_mrhs</a:t>
            </a:r>
            <a:endParaRPr lang="en-US" dirty="0">
              <a:solidFill>
                <a:srgbClr val="A2E658"/>
              </a:solidFill>
              <a:cs typeface="Arial"/>
            </a:endParaRPr>
          </a:p>
          <a:p>
            <a:pPr marL="0" indent="0">
              <a:buNone/>
            </a:pPr>
            <a:endParaRPr lang="en-US" dirty="0" smtClean="0">
              <a:solidFill>
                <a:schemeClr val="bg1"/>
              </a:solidFill>
            </a:endParaRPr>
          </a:p>
          <a:p>
            <a:pPr marL="0" indent="0">
              <a:buNone/>
            </a:pPr>
            <a:r>
              <a:rPr lang="en-US" dirty="0" smtClean="0">
                <a:solidFill>
                  <a:schemeClr val="bg1"/>
                </a:solidFill>
              </a:rPr>
              <a:t>HCPSS Facebook: </a:t>
            </a:r>
            <a:r>
              <a:rPr lang="en-US" dirty="0" smtClean="0">
                <a:solidFill>
                  <a:srgbClr val="A2E658"/>
                </a:solidFill>
              </a:rPr>
              <a:t>www.Facebook.com/HoCoSchools</a:t>
            </a:r>
          </a:p>
          <a:p>
            <a:pPr marL="0" indent="0">
              <a:buNone/>
            </a:pPr>
            <a:r>
              <a:rPr lang="en-US" dirty="0" smtClean="0">
                <a:solidFill>
                  <a:schemeClr val="bg1"/>
                </a:solidFill>
              </a:rPr>
              <a:t>HCPSS Twitter: </a:t>
            </a:r>
            <a:r>
              <a:rPr lang="en-US" dirty="0" smtClean="0">
                <a:solidFill>
                  <a:srgbClr val="A2E658"/>
                </a:solidFill>
              </a:rPr>
              <a:t>www.Twitter.com/HCPSS</a:t>
            </a:r>
            <a:r>
              <a:rPr lang="en-US" dirty="0" smtClean="0">
                <a:solidFill>
                  <a:schemeClr val="bg1"/>
                </a:solidFill>
              </a:rPr>
              <a:t> </a:t>
            </a:r>
          </a:p>
          <a:p>
            <a:pPr marL="0" indent="0">
              <a:buNone/>
            </a:pPr>
            <a:endParaRPr lang="en-US" dirty="0" smtClean="0">
              <a:solidFill>
                <a:schemeClr val="bg1"/>
              </a:solidFill>
            </a:endParaRPr>
          </a:p>
          <a:p>
            <a:pPr marL="0" indent="0">
              <a:buNone/>
            </a:pPr>
            <a:r>
              <a:rPr lang="en-US" dirty="0" smtClean="0">
                <a:solidFill>
                  <a:schemeClr val="bg1"/>
                </a:solidFill>
              </a:rPr>
              <a:t>Interact with the Superintendent:</a:t>
            </a:r>
          </a:p>
          <a:p>
            <a:pPr marL="0" indent="0">
              <a:buNone/>
            </a:pPr>
            <a:r>
              <a:rPr lang="en-US" dirty="0" smtClean="0">
                <a:solidFill>
                  <a:schemeClr val="bg1"/>
                </a:solidFill>
              </a:rPr>
              <a:t>Twitter: </a:t>
            </a:r>
            <a:r>
              <a:rPr lang="en-US" dirty="0" smtClean="0">
                <a:solidFill>
                  <a:srgbClr val="A2E658"/>
                </a:solidFill>
              </a:rPr>
              <a:t>www.Twitter.com/SuperHCPSS</a:t>
            </a:r>
            <a:r>
              <a:rPr lang="en-US" dirty="0" smtClean="0">
                <a:solidFill>
                  <a:schemeClr val="bg1"/>
                </a:solidFill>
              </a:rPr>
              <a:t> </a:t>
            </a:r>
          </a:p>
          <a:p>
            <a:pPr marL="0" indent="0">
              <a:buNone/>
            </a:pPr>
            <a:r>
              <a:rPr lang="en-US" dirty="0" smtClean="0">
                <a:solidFill>
                  <a:schemeClr val="bg1"/>
                </a:solidFill>
              </a:rPr>
              <a:t>Blog</a:t>
            </a:r>
            <a:r>
              <a:rPr lang="en-US" dirty="0">
                <a:solidFill>
                  <a:schemeClr val="bg1"/>
                </a:solidFill>
              </a:rPr>
              <a:t>: </a:t>
            </a:r>
            <a:r>
              <a:rPr lang="en-US" dirty="0" err="1">
                <a:solidFill>
                  <a:srgbClr val="A2E658"/>
                </a:solidFill>
              </a:rPr>
              <a:t>superintendent.hcpss.org</a:t>
            </a:r>
            <a:endParaRPr lang="en-US" dirty="0">
              <a:solidFill>
                <a:srgbClr val="A2E658"/>
              </a:solidFill>
            </a:endParaRPr>
          </a:p>
          <a:p>
            <a:pPr marL="0" indent="0">
              <a:buNone/>
            </a:pPr>
            <a:endParaRPr lang="en-US" dirty="0" smtClean="0">
              <a:solidFill>
                <a:schemeClr val="bg1"/>
              </a:solidFill>
            </a:endParaRPr>
          </a:p>
        </p:txBody>
      </p:sp>
      <p:sp>
        <p:nvSpPr>
          <p:cNvPr id="6" name="Title 1"/>
          <p:cNvSpPr>
            <a:spLocks noGrp="1"/>
          </p:cNvSpPr>
          <p:nvPr>
            <p:ph type="title"/>
          </p:nvPr>
        </p:nvSpPr>
        <p:spPr>
          <a:xfrm>
            <a:off x="-5509" y="167324"/>
            <a:ext cx="9144000" cy="871840"/>
          </a:xfr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en-US" sz="5400" dirty="0">
                <a:solidFill>
                  <a:srgbClr val="1F497D"/>
                </a:solidFill>
              </a:rPr>
              <a:t>Social Media</a:t>
            </a:r>
          </a:p>
        </p:txBody>
      </p:sp>
    </p:spTree>
    <p:extLst>
      <p:ext uri="{BB962C8B-B14F-4D97-AF65-F5344CB8AC3E}">
        <p14:creationId xmlns:p14="http://schemas.microsoft.com/office/powerpoint/2010/main" val="33349314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876800"/>
            <a:ext cx="9220200" cy="762000"/>
          </a:xfrm>
          <a:solidFill>
            <a:srgbClr val="1F497D"/>
          </a:solidFill>
        </p:spPr>
        <p:txBody>
          <a:bodyPr anchor="t">
            <a:noAutofit/>
          </a:bodyPr>
          <a:lstStyle/>
          <a:p>
            <a:pPr algn="l"/>
            <a:r>
              <a:rPr lang="en-US" sz="4800" b="1" dirty="0" smtClean="0">
                <a:solidFill>
                  <a:schemeClr val="bg1"/>
                </a:solidFill>
                <a:latin typeface="Arial Narrow"/>
                <a:cs typeface="Arial Narrow"/>
              </a:rPr>
              <a:t>  MOBILE APP</a:t>
            </a:r>
            <a:endParaRPr lang="en-US" sz="4800" b="1" dirty="0">
              <a:solidFill>
                <a:schemeClr val="bg1"/>
              </a:solidFill>
              <a:latin typeface="Arial Narrow"/>
              <a:cs typeface="Arial Narrow"/>
            </a:endParaRPr>
          </a:p>
        </p:txBody>
      </p:sp>
      <p:pic>
        <p:nvPicPr>
          <p:cNvPr id="1027" name="Picture 3" descr="C:\Users\RAMANI~1\AppData\Local\Temp\178559893-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41066" y="19686"/>
            <a:ext cx="3355747" cy="68524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3985" y="1031130"/>
            <a:ext cx="2821021" cy="4455271"/>
          </a:xfrm>
          <a:prstGeom prst="rect">
            <a:avLst/>
          </a:prstGeom>
        </p:spPr>
      </p:pic>
    </p:spTree>
    <p:extLst>
      <p:ext uri="{BB962C8B-B14F-4D97-AF65-F5344CB8AC3E}">
        <p14:creationId xmlns:p14="http://schemas.microsoft.com/office/powerpoint/2010/main" val="1538594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96816" y="4872054"/>
            <a:ext cx="3502744" cy="616587"/>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783022" y="3032745"/>
            <a:ext cx="3716215" cy="1569660"/>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64314" y="3032745"/>
            <a:ext cx="3716215" cy="1569660"/>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55936" y="91727"/>
            <a:ext cx="5916374" cy="2591245"/>
          </a:xfrm>
          <a:prstGeom prst="rect">
            <a:avLst/>
          </a:prstGeom>
        </p:spPr>
      </p:pic>
      <p:sp>
        <p:nvSpPr>
          <p:cNvPr id="16" name="Rectangle 15"/>
          <p:cNvSpPr/>
          <p:nvPr/>
        </p:nvSpPr>
        <p:spPr>
          <a:xfrm>
            <a:off x="664315" y="3080860"/>
            <a:ext cx="3716214" cy="1569660"/>
          </a:xfrm>
          <a:prstGeom prst="rect">
            <a:avLst/>
          </a:prstGeom>
        </p:spPr>
        <p:txBody>
          <a:bodyPr wrap="square">
            <a:spAutoFit/>
          </a:bodyPr>
          <a:lstStyle/>
          <a:p>
            <a:pPr algn="ctr"/>
            <a:r>
              <a:rPr lang="en-US" sz="3200" b="1" dirty="0"/>
              <a:t>SYNERGY </a:t>
            </a:r>
            <a:r>
              <a:rPr lang="en-US" sz="3200" b="1" dirty="0" smtClean="0"/>
              <a:t>STUDENT</a:t>
            </a:r>
          </a:p>
          <a:p>
            <a:pPr algn="ctr"/>
            <a:r>
              <a:rPr lang="en-US" sz="3200" b="1" dirty="0" smtClean="0"/>
              <a:t> </a:t>
            </a:r>
            <a:r>
              <a:rPr lang="en-US" sz="3200" b="1" dirty="0"/>
              <a:t>INFORMATION </a:t>
            </a:r>
            <a:endParaRPr lang="en-US" sz="3200" b="1" dirty="0" smtClean="0"/>
          </a:p>
          <a:p>
            <a:pPr algn="ctr"/>
            <a:r>
              <a:rPr lang="en-US" sz="3200" b="1" dirty="0" smtClean="0"/>
              <a:t>SYSTEM</a:t>
            </a:r>
            <a:endParaRPr lang="en-US" sz="3200" b="1" dirty="0"/>
          </a:p>
        </p:txBody>
      </p:sp>
      <p:sp>
        <p:nvSpPr>
          <p:cNvPr id="17" name="Rectangle 16"/>
          <p:cNvSpPr/>
          <p:nvPr/>
        </p:nvSpPr>
        <p:spPr>
          <a:xfrm>
            <a:off x="4954268" y="3080860"/>
            <a:ext cx="3349585" cy="1569660"/>
          </a:xfrm>
          <a:prstGeom prst="rect">
            <a:avLst/>
          </a:prstGeom>
        </p:spPr>
        <p:txBody>
          <a:bodyPr wrap="square">
            <a:spAutoFit/>
          </a:bodyPr>
          <a:lstStyle/>
          <a:p>
            <a:pPr algn="ctr"/>
            <a:r>
              <a:rPr lang="en-US" sz="3200" b="1" dirty="0"/>
              <a:t>CANVAS</a:t>
            </a:r>
          </a:p>
          <a:p>
            <a:pPr algn="ctr"/>
            <a:r>
              <a:rPr lang="en-US" sz="3200" b="1" dirty="0"/>
              <a:t>LEARNING</a:t>
            </a:r>
          </a:p>
          <a:p>
            <a:pPr algn="ctr"/>
            <a:r>
              <a:rPr lang="en-US" sz="3200" b="1" dirty="0"/>
              <a:t>SYSTEM</a:t>
            </a:r>
          </a:p>
        </p:txBody>
      </p:sp>
      <p:sp>
        <p:nvSpPr>
          <p:cNvPr id="18" name="Rectangle 17"/>
          <p:cNvSpPr/>
          <p:nvPr/>
        </p:nvSpPr>
        <p:spPr>
          <a:xfrm>
            <a:off x="4479667" y="2682972"/>
            <a:ext cx="184666" cy="369332"/>
          </a:xfrm>
          <a:prstGeom prst="rect">
            <a:avLst/>
          </a:prstGeom>
        </p:spPr>
        <p:txBody>
          <a:bodyPr wrap="none">
            <a:spAutoFit/>
          </a:bodyPr>
          <a:lstStyle/>
          <a:p>
            <a:r>
              <a:rPr lang="en-US" dirty="0"/>
              <a:t> </a:t>
            </a:r>
          </a:p>
        </p:txBody>
      </p:sp>
      <p:sp>
        <p:nvSpPr>
          <p:cNvPr id="19" name="TextBox 18">
            <a:hlinkClick r:id="rId4"/>
          </p:cNvPr>
          <p:cNvSpPr txBox="1"/>
          <p:nvPr/>
        </p:nvSpPr>
        <p:spPr>
          <a:xfrm>
            <a:off x="1" y="5920725"/>
            <a:ext cx="9144000" cy="937276"/>
          </a:xfrm>
          <a:prstGeom prst="rect">
            <a:avLst/>
          </a:prstGeom>
          <a:solidFill>
            <a:srgbClr val="B8D87A"/>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3400">
                <a:solidFill>
                  <a:srgbClr val="1B407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0" dirty="0" err="1"/>
              <a:t>www.hcpss.org</a:t>
            </a:r>
            <a:r>
              <a:rPr lang="en-US" sz="6000" dirty="0"/>
              <a:t>/connect</a:t>
            </a:r>
          </a:p>
        </p:txBody>
      </p:sp>
      <p:sp>
        <p:nvSpPr>
          <p:cNvPr id="20" name="Rectangle 19"/>
          <p:cNvSpPr/>
          <p:nvPr/>
        </p:nvSpPr>
        <p:spPr>
          <a:xfrm>
            <a:off x="3043731" y="4864789"/>
            <a:ext cx="3008914" cy="584776"/>
          </a:xfrm>
          <a:prstGeom prst="rect">
            <a:avLst/>
          </a:prstGeom>
        </p:spPr>
        <p:txBody>
          <a:bodyPr wrap="square">
            <a:spAutoFit/>
          </a:bodyPr>
          <a:lstStyle/>
          <a:p>
            <a:pPr algn="ctr"/>
            <a:r>
              <a:rPr lang="en-US" sz="3200" b="1" dirty="0" smtClean="0"/>
              <a:t>FAMILY FILE</a:t>
            </a:r>
            <a:endParaRPr lang="en-US" sz="3200" b="1" dirty="0"/>
          </a:p>
        </p:txBody>
      </p:sp>
    </p:spTree>
    <p:extLst>
      <p:ext uri="{BB962C8B-B14F-4D97-AF65-F5344CB8AC3E}">
        <p14:creationId xmlns:p14="http://schemas.microsoft.com/office/powerpoint/2010/main" val="2897334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4723</TotalTime>
  <Words>4277</Words>
  <Application>Microsoft Office PowerPoint</Application>
  <PresentationFormat>On-screen Show (4:3)</PresentationFormat>
  <Paragraphs>588</Paragraphs>
  <Slides>33</Slides>
  <Notes>27</Notes>
  <HiddenSlides>0</HiddenSlides>
  <MMClips>0</MMClips>
  <ScaleCrop>false</ScaleCrop>
  <HeadingPairs>
    <vt:vector size="4" baseType="variant">
      <vt:variant>
        <vt:lpstr>Theme</vt:lpstr>
      </vt:variant>
      <vt:variant>
        <vt:i4>7</vt:i4>
      </vt:variant>
      <vt:variant>
        <vt:lpstr>Slide Titles</vt:lpstr>
      </vt:variant>
      <vt:variant>
        <vt:i4>33</vt:i4>
      </vt:variant>
    </vt:vector>
  </HeadingPairs>
  <TitlesOfParts>
    <vt:vector size="40" baseType="lpstr">
      <vt:lpstr>Office Theme</vt:lpstr>
      <vt:lpstr>1_Office Theme</vt:lpstr>
      <vt:lpstr>2_Office Theme</vt:lpstr>
      <vt:lpstr>3_Office Theme</vt:lpstr>
      <vt:lpstr>4_Office Theme</vt:lpstr>
      <vt:lpstr>6_Office Theme</vt:lpstr>
      <vt:lpstr>7_Office Theme</vt:lpstr>
      <vt:lpstr>PowerPoint Presentation</vt:lpstr>
      <vt:lpstr>PowerPoint Presentation</vt:lpstr>
      <vt:lpstr>PowerPoint Presentation</vt:lpstr>
      <vt:lpstr>PowerPoint Presentation</vt:lpstr>
      <vt:lpstr>PowerPoint Presentation</vt:lpstr>
      <vt:lpstr>MRHS website</vt:lpstr>
      <vt:lpstr>Social Media</vt:lpstr>
      <vt:lpstr>  MOBILE APP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Advanced Placement (AP) – Grades 10-12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MRHS PTSA 2016 - 2017</vt:lpstr>
      <vt:lpstr>Membership Benefits - Highlights</vt:lpstr>
      <vt:lpstr>2016 – 2017 Budget</vt:lpstr>
      <vt:lpstr>Let your voices be heard…</vt:lpstr>
      <vt:lpstr>Learn more about MRHS PTSA at…</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Administrator</cp:lastModifiedBy>
  <cp:revision>226</cp:revision>
  <cp:lastPrinted>2016-08-30T12:33:22Z</cp:lastPrinted>
  <dcterms:created xsi:type="dcterms:W3CDTF">2014-06-30T19:23:39Z</dcterms:created>
  <dcterms:modified xsi:type="dcterms:W3CDTF">2016-09-01T23:59:32Z</dcterms:modified>
</cp:coreProperties>
</file>